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39.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8" r:id="rId2"/>
    <p:sldId id="259" r:id="rId3"/>
    <p:sldId id="294" r:id="rId4"/>
    <p:sldId id="295" r:id="rId5"/>
    <p:sldId id="260" r:id="rId6"/>
    <p:sldId id="262" r:id="rId7"/>
    <p:sldId id="296" r:id="rId8"/>
    <p:sldId id="264" r:id="rId9"/>
    <p:sldId id="267" r:id="rId10"/>
    <p:sldId id="268" r:id="rId11"/>
    <p:sldId id="297" r:id="rId12"/>
    <p:sldId id="298" r:id="rId13"/>
    <p:sldId id="299" r:id="rId14"/>
    <p:sldId id="300" r:id="rId15"/>
    <p:sldId id="276" r:id="rId16"/>
    <p:sldId id="278" r:id="rId17"/>
    <p:sldId id="281" r:id="rId18"/>
    <p:sldId id="285" r:id="rId19"/>
    <p:sldId id="288" r:id="rId20"/>
    <p:sldId id="301" r:id="rId21"/>
    <p:sldId id="286" r:id="rId22"/>
    <p:sldId id="284" r:id="rId23"/>
    <p:sldId id="290" r:id="rId24"/>
    <p:sldId id="289" r:id="rId25"/>
    <p:sldId id="307" r:id="rId26"/>
    <p:sldId id="302" r:id="rId27"/>
    <p:sldId id="291" r:id="rId28"/>
    <p:sldId id="303" r:id="rId29"/>
    <p:sldId id="304" r:id="rId30"/>
    <p:sldId id="310" r:id="rId31"/>
    <p:sldId id="306" r:id="rId32"/>
    <p:sldId id="292" r:id="rId33"/>
    <p:sldId id="308" r:id="rId34"/>
    <p:sldId id="309" r:id="rId35"/>
    <p:sldId id="312" r:id="rId36"/>
    <p:sldId id="313" r:id="rId37"/>
    <p:sldId id="320" r:id="rId38"/>
    <p:sldId id="315" r:id="rId39"/>
    <p:sldId id="317" r:id="rId40"/>
    <p:sldId id="331" r:id="rId41"/>
    <p:sldId id="324" r:id="rId42"/>
    <p:sldId id="323" r:id="rId43"/>
    <p:sldId id="325" r:id="rId44"/>
    <p:sldId id="327" r:id="rId45"/>
    <p:sldId id="321" r:id="rId46"/>
    <p:sldId id="319" r:id="rId47"/>
    <p:sldId id="326" r:id="rId48"/>
    <p:sldId id="328" r:id="rId49"/>
    <p:sldId id="329" r:id="rId50"/>
    <p:sldId id="330" r:id="rId51"/>
    <p:sldId id="332" r:id="rId52"/>
    <p:sldId id="333" r:id="rId5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829" autoAdjust="0"/>
  </p:normalViewPr>
  <p:slideViewPr>
    <p:cSldViewPr snapToGrid="0">
      <p:cViewPr varScale="1">
        <p:scale>
          <a:sx n="68" d="100"/>
          <a:sy n="68" d="100"/>
        </p:scale>
        <p:origin x="12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4FA98-8B3D-4A41-95E2-C3A4878784C2}" type="datetimeFigureOut">
              <a:rPr lang="pt-BR" smtClean="0"/>
              <a:t>19/11/2018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59472-61EB-419A-AB08-D3FADDC2153A}" type="slidenum">
              <a:rPr lang="pt-BR" smtClean="0"/>
              <a:t>‹nº›</a:t>
            </a:fld>
            <a:endParaRPr lang="pt-BR"/>
          </a:p>
        </p:txBody>
      </p:sp>
    </p:spTree>
    <p:extLst>
      <p:ext uri="{BB962C8B-B14F-4D97-AF65-F5344CB8AC3E}">
        <p14:creationId xmlns:p14="http://schemas.microsoft.com/office/powerpoint/2010/main" val="336069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Quando se fala em </a:t>
            </a:r>
            <a:r>
              <a:rPr lang="pt-BR" dirty="0" err="1"/>
              <a:t>Machine</a:t>
            </a:r>
            <a:r>
              <a:rPr lang="pt-BR" dirty="0"/>
              <a:t> Learning, muitas pessoas imaginam algo semelhante ao Exterminador do Futuro mas, ao contrário do que muitos imaginam, os conceitos de Aprendizado de Máquina já estão presentes em nosso cotidiano sem que possamos perceber. Quem nunca entrou em algum site de e-commerce e recebeu uma recomendação automática? Mais além, aposto que o Netflix faz, ou pelo menos fez algum dia, parte da vida de vocês. O sistema de recomendação utilizado por eles é extremamente poderoso. </a:t>
            </a:r>
          </a:p>
          <a:p>
            <a:r>
              <a:rPr lang="pt-BR" dirty="0"/>
              <a:t>Neste breve apresentação, a ideia é passar os conceitos básicos e fundamentais sobre o que é </a:t>
            </a:r>
            <a:r>
              <a:rPr lang="pt-BR" dirty="0" err="1"/>
              <a:t>Machine</a:t>
            </a:r>
            <a:r>
              <a:rPr lang="pt-BR" dirty="0"/>
              <a:t> Learning e quais as possibilidades que se abrem com a crescente utilização desta tecnologia.</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a:t>
            </a:fld>
            <a:endParaRPr lang="pt-BR"/>
          </a:p>
        </p:txBody>
      </p:sp>
    </p:spTree>
    <p:extLst>
      <p:ext uri="{BB962C8B-B14F-4D97-AF65-F5344CB8AC3E}">
        <p14:creationId xmlns:p14="http://schemas.microsoft.com/office/powerpoint/2010/main" val="261620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13</a:t>
            </a:fld>
            <a:endParaRPr lang="pt-BR"/>
          </a:p>
        </p:txBody>
      </p:sp>
    </p:spTree>
    <p:extLst>
      <p:ext uri="{BB962C8B-B14F-4D97-AF65-F5344CB8AC3E}">
        <p14:creationId xmlns:p14="http://schemas.microsoft.com/office/powerpoint/2010/main" val="232413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15</a:t>
            </a:fld>
            <a:endParaRPr lang="pt-BR"/>
          </a:p>
        </p:txBody>
      </p:sp>
    </p:spTree>
    <p:extLst>
      <p:ext uri="{BB962C8B-B14F-4D97-AF65-F5344CB8AC3E}">
        <p14:creationId xmlns:p14="http://schemas.microsoft.com/office/powerpoint/2010/main" val="536301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16</a:t>
            </a:fld>
            <a:endParaRPr lang="pt-BR"/>
          </a:p>
        </p:txBody>
      </p:sp>
    </p:spTree>
    <p:extLst>
      <p:ext uri="{BB962C8B-B14F-4D97-AF65-F5344CB8AC3E}">
        <p14:creationId xmlns:p14="http://schemas.microsoft.com/office/powerpoint/2010/main" val="3820648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17</a:t>
            </a:fld>
            <a:endParaRPr lang="pt-BR"/>
          </a:p>
        </p:txBody>
      </p:sp>
    </p:spTree>
    <p:extLst>
      <p:ext uri="{BB962C8B-B14F-4D97-AF65-F5344CB8AC3E}">
        <p14:creationId xmlns:p14="http://schemas.microsoft.com/office/powerpoint/2010/main" val="21579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18</a:t>
            </a:fld>
            <a:endParaRPr lang="pt-BR"/>
          </a:p>
        </p:txBody>
      </p:sp>
    </p:spTree>
    <p:extLst>
      <p:ext uri="{BB962C8B-B14F-4D97-AF65-F5344CB8AC3E}">
        <p14:creationId xmlns:p14="http://schemas.microsoft.com/office/powerpoint/2010/main" val="193709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19</a:t>
            </a:fld>
            <a:endParaRPr lang="pt-BR"/>
          </a:p>
        </p:txBody>
      </p:sp>
    </p:spTree>
    <p:extLst>
      <p:ext uri="{BB962C8B-B14F-4D97-AF65-F5344CB8AC3E}">
        <p14:creationId xmlns:p14="http://schemas.microsoft.com/office/powerpoint/2010/main" val="147243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21</a:t>
            </a:fld>
            <a:endParaRPr lang="pt-BR"/>
          </a:p>
        </p:txBody>
      </p:sp>
    </p:spTree>
    <p:extLst>
      <p:ext uri="{BB962C8B-B14F-4D97-AF65-F5344CB8AC3E}">
        <p14:creationId xmlns:p14="http://schemas.microsoft.com/office/powerpoint/2010/main" val="2617197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22</a:t>
            </a:fld>
            <a:endParaRPr lang="pt-BR"/>
          </a:p>
        </p:txBody>
      </p:sp>
    </p:spTree>
    <p:extLst>
      <p:ext uri="{BB962C8B-B14F-4D97-AF65-F5344CB8AC3E}">
        <p14:creationId xmlns:p14="http://schemas.microsoft.com/office/powerpoint/2010/main" val="3245558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23</a:t>
            </a:fld>
            <a:endParaRPr lang="pt-BR"/>
          </a:p>
        </p:txBody>
      </p:sp>
    </p:spTree>
    <p:extLst>
      <p:ext uri="{BB962C8B-B14F-4D97-AF65-F5344CB8AC3E}">
        <p14:creationId xmlns:p14="http://schemas.microsoft.com/office/powerpoint/2010/main" val="604059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24</a:t>
            </a:fld>
            <a:endParaRPr lang="pt-BR"/>
          </a:p>
        </p:txBody>
      </p:sp>
    </p:spTree>
    <p:extLst>
      <p:ext uri="{BB962C8B-B14F-4D97-AF65-F5344CB8AC3E}">
        <p14:creationId xmlns:p14="http://schemas.microsoft.com/office/powerpoint/2010/main" val="268893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mais nada, é necessário definir o que, de fato, é </a:t>
            </a:r>
            <a:r>
              <a:rPr lang="pt-BR" dirty="0" err="1"/>
              <a:t>Machine</a:t>
            </a:r>
            <a:r>
              <a:rPr lang="pt-BR" dirty="0"/>
              <a:t> Learning. Parando para pensar, o que significa dizer que uma máquina </a:t>
            </a:r>
            <a:r>
              <a:rPr lang="pt-BR" i="1" dirty="0"/>
              <a:t>aprende</a:t>
            </a:r>
            <a:r>
              <a:rPr lang="pt-BR" i="0" dirty="0"/>
              <a:t> alguma coisa? Simplesmente </a:t>
            </a:r>
            <a:r>
              <a:rPr lang="pt-BR" i="1" dirty="0"/>
              <a:t>mágica?</a:t>
            </a:r>
            <a:r>
              <a:rPr lang="pt-BR" i="0" dirty="0"/>
              <a:t> Esta primeira definição, de Arthur </a:t>
            </a:r>
            <a:r>
              <a:rPr lang="pt-BR" i="0" dirty="0" err="1"/>
              <a:t>Sammuel</a:t>
            </a:r>
            <a:r>
              <a:rPr lang="pt-BR" i="0" dirty="0"/>
              <a:t>, indica que já em 1959 já se falava no assunto. Um tanto quanto antigo, não?</a:t>
            </a:r>
          </a:p>
          <a:p>
            <a:endParaRPr lang="pt-BR" i="0" dirty="0"/>
          </a:p>
          <a:p>
            <a:r>
              <a:rPr lang="pt-BR" i="0" dirty="0"/>
              <a:t>[Ler definição]</a:t>
            </a:r>
          </a:p>
          <a:p>
            <a:endParaRPr lang="pt-BR" i="0" dirty="0"/>
          </a:p>
          <a:p>
            <a:r>
              <a:rPr lang="pt-BR" i="0" dirty="0"/>
              <a:t>Ainda um pouco confuso.</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5</a:t>
            </a:fld>
            <a:endParaRPr lang="pt-BR"/>
          </a:p>
        </p:txBody>
      </p:sp>
    </p:spTree>
    <p:extLst>
      <p:ext uri="{BB962C8B-B14F-4D97-AF65-F5344CB8AC3E}">
        <p14:creationId xmlns:p14="http://schemas.microsoft.com/office/powerpoint/2010/main" val="1903776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25</a:t>
            </a:fld>
            <a:endParaRPr lang="pt-BR"/>
          </a:p>
        </p:txBody>
      </p:sp>
    </p:spTree>
    <p:extLst>
      <p:ext uri="{BB962C8B-B14F-4D97-AF65-F5344CB8AC3E}">
        <p14:creationId xmlns:p14="http://schemas.microsoft.com/office/powerpoint/2010/main" val="2120802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27</a:t>
            </a:fld>
            <a:endParaRPr lang="pt-BR"/>
          </a:p>
        </p:txBody>
      </p:sp>
    </p:spTree>
    <p:extLst>
      <p:ext uri="{BB962C8B-B14F-4D97-AF65-F5344CB8AC3E}">
        <p14:creationId xmlns:p14="http://schemas.microsoft.com/office/powerpoint/2010/main" val="4152111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28</a:t>
            </a:fld>
            <a:endParaRPr lang="pt-BR"/>
          </a:p>
        </p:txBody>
      </p:sp>
    </p:spTree>
    <p:extLst>
      <p:ext uri="{BB962C8B-B14F-4D97-AF65-F5344CB8AC3E}">
        <p14:creationId xmlns:p14="http://schemas.microsoft.com/office/powerpoint/2010/main" val="2324603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29</a:t>
            </a:fld>
            <a:endParaRPr lang="pt-BR"/>
          </a:p>
        </p:txBody>
      </p:sp>
    </p:spTree>
    <p:extLst>
      <p:ext uri="{BB962C8B-B14F-4D97-AF65-F5344CB8AC3E}">
        <p14:creationId xmlns:p14="http://schemas.microsoft.com/office/powerpoint/2010/main" val="3370271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30</a:t>
            </a:fld>
            <a:endParaRPr lang="pt-BR"/>
          </a:p>
        </p:txBody>
      </p:sp>
    </p:spTree>
    <p:extLst>
      <p:ext uri="{BB962C8B-B14F-4D97-AF65-F5344CB8AC3E}">
        <p14:creationId xmlns:p14="http://schemas.microsoft.com/office/powerpoint/2010/main" val="4071365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32</a:t>
            </a:fld>
            <a:endParaRPr lang="pt-BR"/>
          </a:p>
        </p:txBody>
      </p:sp>
    </p:spTree>
    <p:extLst>
      <p:ext uri="{BB962C8B-B14F-4D97-AF65-F5344CB8AC3E}">
        <p14:creationId xmlns:p14="http://schemas.microsoft.com/office/powerpoint/2010/main" val="1455103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33</a:t>
            </a:fld>
            <a:endParaRPr lang="pt-BR"/>
          </a:p>
        </p:txBody>
      </p:sp>
    </p:spTree>
    <p:extLst>
      <p:ext uri="{BB962C8B-B14F-4D97-AF65-F5344CB8AC3E}">
        <p14:creationId xmlns:p14="http://schemas.microsoft.com/office/powerpoint/2010/main" val="171430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34</a:t>
            </a:fld>
            <a:endParaRPr lang="pt-BR"/>
          </a:p>
        </p:txBody>
      </p:sp>
    </p:spTree>
    <p:extLst>
      <p:ext uri="{BB962C8B-B14F-4D97-AF65-F5344CB8AC3E}">
        <p14:creationId xmlns:p14="http://schemas.microsoft.com/office/powerpoint/2010/main" val="4147315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35</a:t>
            </a:fld>
            <a:endParaRPr lang="pt-BR"/>
          </a:p>
        </p:txBody>
      </p:sp>
    </p:spTree>
    <p:extLst>
      <p:ext uri="{BB962C8B-B14F-4D97-AF65-F5344CB8AC3E}">
        <p14:creationId xmlns:p14="http://schemas.microsoft.com/office/powerpoint/2010/main" val="3935066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36</a:t>
            </a:fld>
            <a:endParaRPr lang="pt-BR"/>
          </a:p>
        </p:txBody>
      </p:sp>
    </p:spTree>
    <p:extLst>
      <p:ext uri="{BB962C8B-B14F-4D97-AF65-F5344CB8AC3E}">
        <p14:creationId xmlns:p14="http://schemas.microsoft.com/office/powerpoint/2010/main" val="32044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6</a:t>
            </a:fld>
            <a:endParaRPr lang="pt-BR"/>
          </a:p>
        </p:txBody>
      </p:sp>
    </p:spTree>
    <p:extLst>
      <p:ext uri="{BB962C8B-B14F-4D97-AF65-F5344CB8AC3E}">
        <p14:creationId xmlns:p14="http://schemas.microsoft.com/office/powerpoint/2010/main" val="1526166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38</a:t>
            </a:fld>
            <a:endParaRPr lang="pt-BR"/>
          </a:p>
        </p:txBody>
      </p:sp>
    </p:spTree>
    <p:extLst>
      <p:ext uri="{BB962C8B-B14F-4D97-AF65-F5344CB8AC3E}">
        <p14:creationId xmlns:p14="http://schemas.microsoft.com/office/powerpoint/2010/main" val="4077003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39</a:t>
            </a:fld>
            <a:endParaRPr lang="pt-BR"/>
          </a:p>
        </p:txBody>
      </p:sp>
    </p:spTree>
    <p:extLst>
      <p:ext uri="{BB962C8B-B14F-4D97-AF65-F5344CB8AC3E}">
        <p14:creationId xmlns:p14="http://schemas.microsoft.com/office/powerpoint/2010/main" val="2816829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41</a:t>
            </a:fld>
            <a:endParaRPr lang="pt-BR"/>
          </a:p>
        </p:txBody>
      </p:sp>
    </p:spTree>
    <p:extLst>
      <p:ext uri="{BB962C8B-B14F-4D97-AF65-F5344CB8AC3E}">
        <p14:creationId xmlns:p14="http://schemas.microsoft.com/office/powerpoint/2010/main" val="4169954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42</a:t>
            </a:fld>
            <a:endParaRPr lang="pt-BR"/>
          </a:p>
        </p:txBody>
      </p:sp>
    </p:spTree>
    <p:extLst>
      <p:ext uri="{BB962C8B-B14F-4D97-AF65-F5344CB8AC3E}">
        <p14:creationId xmlns:p14="http://schemas.microsoft.com/office/powerpoint/2010/main" val="252730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43</a:t>
            </a:fld>
            <a:endParaRPr lang="pt-BR"/>
          </a:p>
        </p:txBody>
      </p:sp>
    </p:spTree>
    <p:extLst>
      <p:ext uri="{BB962C8B-B14F-4D97-AF65-F5344CB8AC3E}">
        <p14:creationId xmlns:p14="http://schemas.microsoft.com/office/powerpoint/2010/main" val="681436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44</a:t>
            </a:fld>
            <a:endParaRPr lang="pt-BR"/>
          </a:p>
        </p:txBody>
      </p:sp>
    </p:spTree>
    <p:extLst>
      <p:ext uri="{BB962C8B-B14F-4D97-AF65-F5344CB8AC3E}">
        <p14:creationId xmlns:p14="http://schemas.microsoft.com/office/powerpoint/2010/main" val="1260424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46</a:t>
            </a:fld>
            <a:endParaRPr lang="pt-BR"/>
          </a:p>
        </p:txBody>
      </p:sp>
    </p:spTree>
    <p:extLst>
      <p:ext uri="{BB962C8B-B14F-4D97-AF65-F5344CB8AC3E}">
        <p14:creationId xmlns:p14="http://schemas.microsoft.com/office/powerpoint/2010/main" val="1848933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47</a:t>
            </a:fld>
            <a:endParaRPr lang="pt-BR"/>
          </a:p>
        </p:txBody>
      </p:sp>
    </p:spTree>
    <p:extLst>
      <p:ext uri="{BB962C8B-B14F-4D97-AF65-F5344CB8AC3E}">
        <p14:creationId xmlns:p14="http://schemas.microsoft.com/office/powerpoint/2010/main" val="245273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48</a:t>
            </a:fld>
            <a:endParaRPr lang="pt-BR"/>
          </a:p>
        </p:txBody>
      </p:sp>
    </p:spTree>
    <p:extLst>
      <p:ext uri="{BB962C8B-B14F-4D97-AF65-F5344CB8AC3E}">
        <p14:creationId xmlns:p14="http://schemas.microsoft.com/office/powerpoint/2010/main" val="2118312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49</a:t>
            </a:fld>
            <a:endParaRPr lang="pt-BR"/>
          </a:p>
        </p:txBody>
      </p:sp>
    </p:spTree>
    <p:extLst>
      <p:ext uri="{BB962C8B-B14F-4D97-AF65-F5344CB8AC3E}">
        <p14:creationId xmlns:p14="http://schemas.microsoft.com/office/powerpoint/2010/main" val="2486067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7</a:t>
            </a:fld>
            <a:endParaRPr lang="pt-BR"/>
          </a:p>
        </p:txBody>
      </p:sp>
    </p:spTree>
    <p:extLst>
      <p:ext uri="{BB962C8B-B14F-4D97-AF65-F5344CB8AC3E}">
        <p14:creationId xmlns:p14="http://schemas.microsoft.com/office/powerpoint/2010/main" val="414887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50</a:t>
            </a:fld>
            <a:endParaRPr lang="pt-BR"/>
          </a:p>
        </p:txBody>
      </p:sp>
    </p:spTree>
    <p:extLst>
      <p:ext uri="{BB962C8B-B14F-4D97-AF65-F5344CB8AC3E}">
        <p14:creationId xmlns:p14="http://schemas.microsoft.com/office/powerpoint/2010/main" val="2024321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51</a:t>
            </a:fld>
            <a:endParaRPr lang="pt-BR"/>
          </a:p>
        </p:txBody>
      </p:sp>
    </p:spTree>
    <p:extLst>
      <p:ext uri="{BB962C8B-B14F-4D97-AF65-F5344CB8AC3E}">
        <p14:creationId xmlns:p14="http://schemas.microsoft.com/office/powerpoint/2010/main" val="2283838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 início da apresentação, eu mencionei que o Aprendizado de Máquina estava presente em nosso cotidiano em aplicações que nós nem imaginávamos. Não sei se todos aqui trabalham ou já trabalharam com envios e recebimento de e-mails, seja pelo Outlook, </a:t>
            </a:r>
            <a:r>
              <a:rPr lang="pt-BR" dirty="0" err="1"/>
              <a:t>gmail</a:t>
            </a:r>
            <a:r>
              <a:rPr lang="pt-BR" dirty="0"/>
              <a:t>, </a:t>
            </a:r>
            <a:r>
              <a:rPr lang="pt-BR" dirty="0" err="1"/>
              <a:t>yahoo</a:t>
            </a:r>
            <a:r>
              <a:rPr lang="pt-BR" dirty="0"/>
              <a:t>, etc. Fato é que o filtro classificador de Spams é um dos exemplos mais memoráveis no que diz respeito o Aprendizado de Máquina. Um dos pioneiros e que teve um estrondoso sucesso.</a:t>
            </a:r>
          </a:p>
          <a:p>
            <a:endParaRPr lang="pt-BR" dirty="0"/>
          </a:p>
          <a:p>
            <a:r>
              <a:rPr lang="pt-BR" dirty="0"/>
              <a:t>Basicamente, um classificador de spam aprende a sinalizar e-mails simplesmente através da observação das ações do usuário, aprendendo a classificação a cada momento. Seguindo a definição de </a:t>
            </a:r>
            <a:r>
              <a:rPr lang="pt-BR" dirty="0" err="1"/>
              <a:t>Mitchel</a:t>
            </a:r>
            <a:r>
              <a:rPr lang="pt-BR" dirty="0"/>
              <a:t>, qual a experiência E, tarefa T e performance P desse </a:t>
            </a:r>
            <a:r>
              <a:rPr lang="pt-BR" dirty="0" err="1"/>
              <a:t>algorítimos</a:t>
            </a:r>
            <a:r>
              <a:rPr lang="pt-BR" dirty="0"/>
              <a:t>?</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8</a:t>
            </a:fld>
            <a:endParaRPr lang="pt-BR"/>
          </a:p>
        </p:txBody>
      </p:sp>
    </p:spTree>
    <p:extLst>
      <p:ext uri="{BB962C8B-B14F-4D97-AF65-F5344CB8AC3E}">
        <p14:creationId xmlns:p14="http://schemas.microsoft.com/office/powerpoint/2010/main" val="1348927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sei se todos aqui trabalham/trabalharam utilizando e-mail (</a:t>
            </a:r>
            <a:r>
              <a:rPr lang="pt-BR" dirty="0" err="1"/>
              <a:t>outlook</a:t>
            </a:r>
            <a:r>
              <a:rPr lang="pt-BR" dirty="0"/>
              <a:t>, </a:t>
            </a:r>
            <a:r>
              <a:rPr lang="pt-BR" dirty="0" err="1"/>
              <a:t>gmail</a:t>
            </a:r>
            <a:r>
              <a:rPr lang="pt-BR" dirty="0"/>
              <a:t>, </a:t>
            </a:r>
            <a:r>
              <a:rPr lang="pt-BR" dirty="0" err="1"/>
              <a:t>etc</a:t>
            </a:r>
            <a:r>
              <a:rPr lang="pt-BR" dirty="0"/>
              <a:t>). Como eu disse no início da apresentação, o filtro de Spam é uma das primeiras aplicações de </a:t>
            </a:r>
            <a:r>
              <a:rPr lang="pt-BR" dirty="0" err="1"/>
              <a:t>Machine</a:t>
            </a:r>
            <a:r>
              <a:rPr lang="pt-BR" dirty="0"/>
              <a:t> Learning mais difundidas. </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9</a:t>
            </a:fld>
            <a:endParaRPr lang="pt-BR"/>
          </a:p>
        </p:txBody>
      </p:sp>
    </p:spTree>
    <p:extLst>
      <p:ext uri="{BB962C8B-B14F-4D97-AF65-F5344CB8AC3E}">
        <p14:creationId xmlns:p14="http://schemas.microsoft.com/office/powerpoint/2010/main" val="3993807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10</a:t>
            </a:fld>
            <a:endParaRPr lang="pt-BR"/>
          </a:p>
        </p:txBody>
      </p:sp>
    </p:spTree>
    <p:extLst>
      <p:ext uri="{BB962C8B-B14F-4D97-AF65-F5344CB8AC3E}">
        <p14:creationId xmlns:p14="http://schemas.microsoft.com/office/powerpoint/2010/main" val="2884037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11</a:t>
            </a:fld>
            <a:endParaRPr lang="pt-BR"/>
          </a:p>
        </p:txBody>
      </p:sp>
    </p:spTree>
    <p:extLst>
      <p:ext uri="{BB962C8B-B14F-4D97-AF65-F5344CB8AC3E}">
        <p14:creationId xmlns:p14="http://schemas.microsoft.com/office/powerpoint/2010/main" val="368148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12</a:t>
            </a:fld>
            <a:endParaRPr lang="pt-BR"/>
          </a:p>
        </p:txBody>
      </p:sp>
    </p:spTree>
    <p:extLst>
      <p:ext uri="{BB962C8B-B14F-4D97-AF65-F5344CB8AC3E}">
        <p14:creationId xmlns:p14="http://schemas.microsoft.com/office/powerpoint/2010/main" val="326934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BF159A-DC33-4FA1-B51E-2A61023674E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FEC8B95-7D88-4E0B-9772-95A526691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8E9635F-1AFB-4ED0-A0A9-ADBD863F234D}"/>
              </a:ext>
            </a:extLst>
          </p:cNvPr>
          <p:cNvSpPr>
            <a:spLocks noGrp="1"/>
          </p:cNvSpPr>
          <p:nvPr>
            <p:ph type="dt" sz="half" idx="10"/>
          </p:nvPr>
        </p:nvSpPr>
        <p:spPr/>
        <p:txBody>
          <a:bodyPr/>
          <a:lstStyle/>
          <a:p>
            <a:fld id="{0F8208BA-7837-48F9-B6B6-589A52D280C4}" type="datetimeFigureOut">
              <a:rPr lang="pt-BR" smtClean="0"/>
              <a:t>19/11/2018</a:t>
            </a:fld>
            <a:endParaRPr lang="pt-BR"/>
          </a:p>
        </p:txBody>
      </p:sp>
      <p:sp>
        <p:nvSpPr>
          <p:cNvPr id="5" name="Espaço Reservado para Rodapé 4">
            <a:extLst>
              <a:ext uri="{FF2B5EF4-FFF2-40B4-BE49-F238E27FC236}">
                <a16:creationId xmlns:a16="http://schemas.microsoft.com/office/drawing/2014/main" id="{5344293F-DEFE-4EFB-A431-7CD00143F96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9982A10-0C4F-4F98-B895-55EB7B140B78}"/>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63412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2D2E88-0B9D-4B0D-97A2-CFF0D6473012}"/>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ED0B728-3E35-4564-A9F1-2CA069E37BA0}"/>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DCC06E9-600B-4DA5-AD79-3C2ECD80D246}"/>
              </a:ext>
            </a:extLst>
          </p:cNvPr>
          <p:cNvSpPr>
            <a:spLocks noGrp="1"/>
          </p:cNvSpPr>
          <p:nvPr>
            <p:ph type="dt" sz="half" idx="10"/>
          </p:nvPr>
        </p:nvSpPr>
        <p:spPr/>
        <p:txBody>
          <a:bodyPr/>
          <a:lstStyle/>
          <a:p>
            <a:fld id="{0F8208BA-7837-48F9-B6B6-589A52D280C4}" type="datetimeFigureOut">
              <a:rPr lang="pt-BR" smtClean="0"/>
              <a:t>19/11/2018</a:t>
            </a:fld>
            <a:endParaRPr lang="pt-BR"/>
          </a:p>
        </p:txBody>
      </p:sp>
      <p:sp>
        <p:nvSpPr>
          <p:cNvPr id="5" name="Espaço Reservado para Rodapé 4">
            <a:extLst>
              <a:ext uri="{FF2B5EF4-FFF2-40B4-BE49-F238E27FC236}">
                <a16:creationId xmlns:a16="http://schemas.microsoft.com/office/drawing/2014/main" id="{19D51208-6634-4567-94B9-2C029765E7A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DA18A39-4E78-4810-A9CD-5DD06D7EC43E}"/>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3775883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573D146-8B5D-4833-9F24-66A32C22B44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70A2601-7A2F-4658-8B13-F0B5968F92D8}"/>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876092F-EE51-40CC-B6F6-6C9516EAC95D}"/>
              </a:ext>
            </a:extLst>
          </p:cNvPr>
          <p:cNvSpPr>
            <a:spLocks noGrp="1"/>
          </p:cNvSpPr>
          <p:nvPr>
            <p:ph type="dt" sz="half" idx="10"/>
          </p:nvPr>
        </p:nvSpPr>
        <p:spPr/>
        <p:txBody>
          <a:bodyPr/>
          <a:lstStyle/>
          <a:p>
            <a:fld id="{0F8208BA-7837-48F9-B6B6-589A52D280C4}" type="datetimeFigureOut">
              <a:rPr lang="pt-BR" smtClean="0"/>
              <a:t>19/11/2018</a:t>
            </a:fld>
            <a:endParaRPr lang="pt-BR"/>
          </a:p>
        </p:txBody>
      </p:sp>
      <p:sp>
        <p:nvSpPr>
          <p:cNvPr id="5" name="Espaço Reservado para Rodapé 4">
            <a:extLst>
              <a:ext uri="{FF2B5EF4-FFF2-40B4-BE49-F238E27FC236}">
                <a16:creationId xmlns:a16="http://schemas.microsoft.com/office/drawing/2014/main" id="{EBC7998B-74F4-4940-856F-57E1BF3646C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E7AFA5A-ED64-4876-A04E-C4A79C7EE000}"/>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947730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5DB47-95BA-46C1-A090-A6B03A66C74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181B083-67A2-46DF-809D-7584D98B925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8743B05-A1AE-40FE-A0C8-7591C9CA2021}"/>
              </a:ext>
            </a:extLst>
          </p:cNvPr>
          <p:cNvSpPr>
            <a:spLocks noGrp="1"/>
          </p:cNvSpPr>
          <p:nvPr>
            <p:ph type="dt" sz="half" idx="10"/>
          </p:nvPr>
        </p:nvSpPr>
        <p:spPr/>
        <p:txBody>
          <a:bodyPr/>
          <a:lstStyle/>
          <a:p>
            <a:fld id="{0F8208BA-7837-48F9-B6B6-589A52D280C4}" type="datetimeFigureOut">
              <a:rPr lang="pt-BR" smtClean="0"/>
              <a:t>19/11/2018</a:t>
            </a:fld>
            <a:endParaRPr lang="pt-BR"/>
          </a:p>
        </p:txBody>
      </p:sp>
      <p:sp>
        <p:nvSpPr>
          <p:cNvPr id="5" name="Espaço Reservado para Rodapé 4">
            <a:extLst>
              <a:ext uri="{FF2B5EF4-FFF2-40B4-BE49-F238E27FC236}">
                <a16:creationId xmlns:a16="http://schemas.microsoft.com/office/drawing/2014/main" id="{7BB9AAA3-79B8-4594-9D66-5151DF2DB5B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0DCE38-4535-4C65-B998-E135D7E188A9}"/>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1363045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46216-BB72-4E17-A2B1-A130AC6C23C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BDCFD17-7E9F-49EA-8F61-33491BB4A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7953BD4F-F500-41C8-AEBA-E073556C2B25}"/>
              </a:ext>
            </a:extLst>
          </p:cNvPr>
          <p:cNvSpPr>
            <a:spLocks noGrp="1"/>
          </p:cNvSpPr>
          <p:nvPr>
            <p:ph type="dt" sz="half" idx="10"/>
          </p:nvPr>
        </p:nvSpPr>
        <p:spPr/>
        <p:txBody>
          <a:bodyPr/>
          <a:lstStyle/>
          <a:p>
            <a:fld id="{0F8208BA-7837-48F9-B6B6-589A52D280C4}" type="datetimeFigureOut">
              <a:rPr lang="pt-BR" smtClean="0"/>
              <a:t>19/11/2018</a:t>
            </a:fld>
            <a:endParaRPr lang="pt-BR"/>
          </a:p>
        </p:txBody>
      </p:sp>
      <p:sp>
        <p:nvSpPr>
          <p:cNvPr id="5" name="Espaço Reservado para Rodapé 4">
            <a:extLst>
              <a:ext uri="{FF2B5EF4-FFF2-40B4-BE49-F238E27FC236}">
                <a16:creationId xmlns:a16="http://schemas.microsoft.com/office/drawing/2014/main" id="{D2F12E62-814B-439E-9E8F-3BAD8EAF25A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E2A32C4-3E07-4749-8EB7-C57A53FF64E7}"/>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3249973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CD2D2-FCE3-498C-B9AA-DA2536B1588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B74AAA6-0A96-41F9-A649-3C55ECAE1A2F}"/>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1C99383-DFAC-4FF6-A22E-00FE6C4572CF}"/>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EC5ADB0-A018-484B-9073-BC80E1FB7CA4}"/>
              </a:ext>
            </a:extLst>
          </p:cNvPr>
          <p:cNvSpPr>
            <a:spLocks noGrp="1"/>
          </p:cNvSpPr>
          <p:nvPr>
            <p:ph type="dt" sz="half" idx="10"/>
          </p:nvPr>
        </p:nvSpPr>
        <p:spPr/>
        <p:txBody>
          <a:bodyPr/>
          <a:lstStyle/>
          <a:p>
            <a:fld id="{0F8208BA-7837-48F9-B6B6-589A52D280C4}" type="datetimeFigureOut">
              <a:rPr lang="pt-BR" smtClean="0"/>
              <a:t>19/11/2018</a:t>
            </a:fld>
            <a:endParaRPr lang="pt-BR"/>
          </a:p>
        </p:txBody>
      </p:sp>
      <p:sp>
        <p:nvSpPr>
          <p:cNvPr id="6" name="Espaço Reservado para Rodapé 5">
            <a:extLst>
              <a:ext uri="{FF2B5EF4-FFF2-40B4-BE49-F238E27FC236}">
                <a16:creationId xmlns:a16="http://schemas.microsoft.com/office/drawing/2014/main" id="{9CE0B6BF-3083-45DC-AD7A-987E241F6DA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5BCF3E2-7339-4DC4-BCBC-AF6DE8C4BFE0}"/>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354738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D86C5B-66C0-4E5A-8A82-FEDD489D123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0DC363D-847D-4451-8F4C-9D01AB0B0D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F4B67758-60EE-49AB-A6B6-AA1805415599}"/>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3C064D8F-30CD-4550-958B-A916E8615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3FDC0351-8EB5-46AE-BC0B-BE6156412B3F}"/>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524E615-1C13-482C-847B-2C0D073E89B5}"/>
              </a:ext>
            </a:extLst>
          </p:cNvPr>
          <p:cNvSpPr>
            <a:spLocks noGrp="1"/>
          </p:cNvSpPr>
          <p:nvPr>
            <p:ph type="dt" sz="half" idx="10"/>
          </p:nvPr>
        </p:nvSpPr>
        <p:spPr/>
        <p:txBody>
          <a:bodyPr/>
          <a:lstStyle/>
          <a:p>
            <a:fld id="{0F8208BA-7837-48F9-B6B6-589A52D280C4}" type="datetimeFigureOut">
              <a:rPr lang="pt-BR" smtClean="0"/>
              <a:t>19/11/2018</a:t>
            </a:fld>
            <a:endParaRPr lang="pt-BR"/>
          </a:p>
        </p:txBody>
      </p:sp>
      <p:sp>
        <p:nvSpPr>
          <p:cNvPr id="8" name="Espaço Reservado para Rodapé 7">
            <a:extLst>
              <a:ext uri="{FF2B5EF4-FFF2-40B4-BE49-F238E27FC236}">
                <a16:creationId xmlns:a16="http://schemas.microsoft.com/office/drawing/2014/main" id="{BE7BFC60-7C40-4B38-A5B0-4F679306994E}"/>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C7F8907-28EE-494D-A37F-05FE7D92D618}"/>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1961525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25364-3245-4FDA-86D4-EE321ADC2D1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7F2BA207-08EE-4D34-BEBE-C1B19A0751C8}"/>
              </a:ext>
            </a:extLst>
          </p:cNvPr>
          <p:cNvSpPr>
            <a:spLocks noGrp="1"/>
          </p:cNvSpPr>
          <p:nvPr>
            <p:ph type="dt" sz="half" idx="10"/>
          </p:nvPr>
        </p:nvSpPr>
        <p:spPr/>
        <p:txBody>
          <a:bodyPr/>
          <a:lstStyle/>
          <a:p>
            <a:fld id="{0F8208BA-7837-48F9-B6B6-589A52D280C4}" type="datetimeFigureOut">
              <a:rPr lang="pt-BR" smtClean="0"/>
              <a:t>19/11/2018</a:t>
            </a:fld>
            <a:endParaRPr lang="pt-BR"/>
          </a:p>
        </p:txBody>
      </p:sp>
      <p:sp>
        <p:nvSpPr>
          <p:cNvPr id="4" name="Espaço Reservado para Rodapé 3">
            <a:extLst>
              <a:ext uri="{FF2B5EF4-FFF2-40B4-BE49-F238E27FC236}">
                <a16:creationId xmlns:a16="http://schemas.microsoft.com/office/drawing/2014/main" id="{741A9B65-A90D-43A2-A682-C11A9DF0CBC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C443DD3-CDEA-4BD4-BC05-27AE38FA50F3}"/>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654925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6EB107-C3FC-4381-A1FB-874408C191AE}"/>
              </a:ext>
            </a:extLst>
          </p:cNvPr>
          <p:cNvSpPr>
            <a:spLocks noGrp="1"/>
          </p:cNvSpPr>
          <p:nvPr>
            <p:ph type="dt" sz="half" idx="10"/>
          </p:nvPr>
        </p:nvSpPr>
        <p:spPr/>
        <p:txBody>
          <a:bodyPr/>
          <a:lstStyle/>
          <a:p>
            <a:fld id="{0F8208BA-7837-48F9-B6B6-589A52D280C4}" type="datetimeFigureOut">
              <a:rPr lang="pt-BR" smtClean="0"/>
              <a:t>19/11/2018</a:t>
            </a:fld>
            <a:endParaRPr lang="pt-BR"/>
          </a:p>
        </p:txBody>
      </p:sp>
      <p:sp>
        <p:nvSpPr>
          <p:cNvPr id="3" name="Espaço Reservado para Rodapé 2">
            <a:extLst>
              <a:ext uri="{FF2B5EF4-FFF2-40B4-BE49-F238E27FC236}">
                <a16:creationId xmlns:a16="http://schemas.microsoft.com/office/drawing/2014/main" id="{372A5E65-DFBE-457F-A802-30224BAA1BC0}"/>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BF314BF-97F2-4166-AB68-1B53A39AB4C7}"/>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011983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BC9E54-7367-4AE4-B90C-B42C8E69B61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218A8123-E520-4A48-92A5-1FAD052322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55305A4-A724-4E14-BF68-C09783777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4B16BFB3-79A3-4109-9483-B118FDFCC188}"/>
              </a:ext>
            </a:extLst>
          </p:cNvPr>
          <p:cNvSpPr>
            <a:spLocks noGrp="1"/>
          </p:cNvSpPr>
          <p:nvPr>
            <p:ph type="dt" sz="half" idx="10"/>
          </p:nvPr>
        </p:nvSpPr>
        <p:spPr/>
        <p:txBody>
          <a:bodyPr/>
          <a:lstStyle/>
          <a:p>
            <a:fld id="{0F8208BA-7837-48F9-B6B6-589A52D280C4}" type="datetimeFigureOut">
              <a:rPr lang="pt-BR" smtClean="0"/>
              <a:t>19/11/2018</a:t>
            </a:fld>
            <a:endParaRPr lang="pt-BR"/>
          </a:p>
        </p:txBody>
      </p:sp>
      <p:sp>
        <p:nvSpPr>
          <p:cNvPr id="6" name="Espaço Reservado para Rodapé 5">
            <a:extLst>
              <a:ext uri="{FF2B5EF4-FFF2-40B4-BE49-F238E27FC236}">
                <a16:creationId xmlns:a16="http://schemas.microsoft.com/office/drawing/2014/main" id="{056C4BF0-B6A8-4D13-9775-73C1DE258A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58794CD-80BF-40F5-A00A-EC73BFB21BF2}"/>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225768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D70F12-5FAE-48C8-AC12-94A271CF098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CB5171F-C201-48E8-9749-8C5BAB4649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6581AA8-1377-4AEB-B9E1-C71BA8517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127F1521-1E0C-45C6-88D7-A8094D178629}"/>
              </a:ext>
            </a:extLst>
          </p:cNvPr>
          <p:cNvSpPr>
            <a:spLocks noGrp="1"/>
          </p:cNvSpPr>
          <p:nvPr>
            <p:ph type="dt" sz="half" idx="10"/>
          </p:nvPr>
        </p:nvSpPr>
        <p:spPr/>
        <p:txBody>
          <a:bodyPr/>
          <a:lstStyle/>
          <a:p>
            <a:fld id="{0F8208BA-7837-48F9-B6B6-589A52D280C4}" type="datetimeFigureOut">
              <a:rPr lang="pt-BR" smtClean="0"/>
              <a:t>19/11/2018</a:t>
            </a:fld>
            <a:endParaRPr lang="pt-BR"/>
          </a:p>
        </p:txBody>
      </p:sp>
      <p:sp>
        <p:nvSpPr>
          <p:cNvPr id="6" name="Espaço Reservado para Rodapé 5">
            <a:extLst>
              <a:ext uri="{FF2B5EF4-FFF2-40B4-BE49-F238E27FC236}">
                <a16:creationId xmlns:a16="http://schemas.microsoft.com/office/drawing/2014/main" id="{59CE3FBD-0196-4693-B6C0-EE942AF305D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38D7C7D-6159-4B13-B35E-BFA0A7DFDC13}"/>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71055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A9A9C85-9869-46AA-84D6-21761E04B5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E23EE471-F758-451B-8E10-2C41758833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C2F8941-C3B0-45BB-A091-6944A1F99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208BA-7837-48F9-B6B6-589A52D280C4}" type="datetimeFigureOut">
              <a:rPr lang="pt-BR" smtClean="0"/>
              <a:t>19/11/2018</a:t>
            </a:fld>
            <a:endParaRPr lang="pt-BR"/>
          </a:p>
        </p:txBody>
      </p:sp>
      <p:sp>
        <p:nvSpPr>
          <p:cNvPr id="5" name="Espaço Reservado para Rodapé 4">
            <a:extLst>
              <a:ext uri="{FF2B5EF4-FFF2-40B4-BE49-F238E27FC236}">
                <a16:creationId xmlns:a16="http://schemas.microsoft.com/office/drawing/2014/main" id="{A1BAD3B2-C856-4ECC-89BD-F311B6F453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AEEB48FE-E9CD-46CC-AA19-3A9212E02A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9A422F-C6D2-4355-ADDD-E4503E47E78D}" type="slidenum">
              <a:rPr lang="pt-BR" smtClean="0"/>
              <a:t>‹nº›</a:t>
            </a:fld>
            <a:endParaRPr lang="pt-BR"/>
          </a:p>
        </p:txBody>
      </p:sp>
    </p:spTree>
    <p:extLst>
      <p:ext uri="{BB962C8B-B14F-4D97-AF65-F5344CB8AC3E}">
        <p14:creationId xmlns:p14="http://schemas.microsoft.com/office/powerpoint/2010/main" val="390079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306D4AE-F129-4B7C-99A1-E4F42E6E5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54" y="282469"/>
            <a:ext cx="1679681" cy="1679681"/>
          </a:xfrm>
          <a:prstGeom prst="rect">
            <a:avLst/>
          </a:prstGeom>
        </p:spPr>
      </p:pic>
      <p:cxnSp>
        <p:nvCxnSpPr>
          <p:cNvPr id="9" name="Conector reto 8">
            <a:extLst>
              <a:ext uri="{FF2B5EF4-FFF2-40B4-BE49-F238E27FC236}">
                <a16:creationId xmlns:a16="http://schemas.microsoft.com/office/drawing/2014/main" id="{1AF573AD-4FD2-457B-A0E8-581B3920DD66}"/>
              </a:ext>
            </a:extLst>
          </p:cNvPr>
          <p:cNvCxnSpPr>
            <a:cxnSpLocks/>
          </p:cNvCxnSpPr>
          <p:nvPr/>
        </p:nvCxnSpPr>
        <p:spPr>
          <a:xfrm flipV="1">
            <a:off x="783804" y="3343993"/>
            <a:ext cx="10275198"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13" name="CaixaDeTexto 12">
            <a:extLst>
              <a:ext uri="{FF2B5EF4-FFF2-40B4-BE49-F238E27FC236}">
                <a16:creationId xmlns:a16="http://schemas.microsoft.com/office/drawing/2014/main" id="{98D61796-3ACA-441C-B5D3-E2284251940E}"/>
              </a:ext>
            </a:extLst>
          </p:cNvPr>
          <p:cNvSpPr txBox="1"/>
          <p:nvPr/>
        </p:nvSpPr>
        <p:spPr>
          <a:xfrm>
            <a:off x="688554" y="2363567"/>
            <a:ext cx="10150896"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Machine</a:t>
            </a:r>
            <a:r>
              <a:rPr lang="pt-BR" sz="4400" dirty="0">
                <a:solidFill>
                  <a:schemeClr val="accent4">
                    <a:lumMod val="75000"/>
                  </a:schemeClr>
                </a:solidFill>
                <a:latin typeface="OCR A Extended" panose="02010509020102010303" pitchFamily="50" charset="0"/>
              </a:rPr>
              <a:t> Learning </a:t>
            </a:r>
            <a:r>
              <a:rPr lang="pt-BR" sz="4400" dirty="0" err="1">
                <a:solidFill>
                  <a:schemeClr val="accent4">
                    <a:lumMod val="75000"/>
                  </a:schemeClr>
                </a:solidFill>
                <a:latin typeface="OCR A Extended" panose="02010509020102010303" pitchFamily="50" charset="0"/>
              </a:rPr>
              <a:t>Introduction</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12354" y="4294766"/>
            <a:ext cx="10150896" cy="584775"/>
          </a:xfrm>
          <a:prstGeom prst="rect">
            <a:avLst/>
          </a:prstGeom>
          <a:noFill/>
        </p:spPr>
        <p:txBody>
          <a:bodyPr wrap="square" rtlCol="0">
            <a:spAutoFit/>
          </a:bodyPr>
          <a:lstStyle/>
          <a:p>
            <a:r>
              <a:rPr lang="pt-BR" sz="3200" dirty="0">
                <a:solidFill>
                  <a:schemeClr val="bg1">
                    <a:lumMod val="65000"/>
                  </a:schemeClr>
                </a:solidFill>
                <a:latin typeface="OCR A Extended" panose="02010509020102010303" pitchFamily="50" charset="0"/>
              </a:rPr>
              <a:t>Definições – Conceitos - Aplicações</a:t>
            </a:r>
            <a:endParaRPr lang="pt-BR" sz="1100" dirty="0">
              <a:solidFill>
                <a:schemeClr val="bg1">
                  <a:lumMod val="6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DEFA91E8-ECB2-436B-9205-47D7805FBBF0}"/>
              </a:ext>
            </a:extLst>
          </p:cNvPr>
          <p:cNvSpPr txBox="1"/>
          <p:nvPr/>
        </p:nvSpPr>
        <p:spPr>
          <a:xfrm>
            <a:off x="612353" y="4955741"/>
            <a:ext cx="5607471" cy="461665"/>
          </a:xfrm>
          <a:prstGeom prst="rect">
            <a:avLst/>
          </a:prstGeom>
          <a:noFill/>
        </p:spPr>
        <p:txBody>
          <a:bodyPr wrap="square" rtlCol="0">
            <a:spAutoFit/>
          </a:bodyPr>
          <a:lstStyle/>
          <a:p>
            <a:r>
              <a:rPr lang="pt-BR" sz="2400" dirty="0">
                <a:solidFill>
                  <a:schemeClr val="bg1">
                    <a:lumMod val="85000"/>
                  </a:schemeClr>
                </a:solidFill>
                <a:latin typeface="OCR A Extended" panose="02010509020102010303" pitchFamily="50" charset="0"/>
              </a:rPr>
              <a:t>Thiago Henrique Gomes Panini</a:t>
            </a:r>
            <a:endParaRPr lang="pt-BR" sz="1000" dirty="0">
              <a:solidFill>
                <a:schemeClr val="bg1">
                  <a:lumMod val="85000"/>
                </a:schemeClr>
              </a:solidFill>
              <a:latin typeface="OCR A Extended" panose="02010509020102010303" pitchFamily="50" charset="0"/>
            </a:endParaRPr>
          </a:p>
        </p:txBody>
      </p:sp>
    </p:spTree>
    <p:extLst>
      <p:ext uri="{BB962C8B-B14F-4D97-AF65-F5344CB8AC3E}">
        <p14:creationId xmlns:p14="http://schemas.microsoft.com/office/powerpoint/2010/main" val="2885413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 Mágica?</a:t>
            </a:r>
            <a:endParaRPr lang="pt-BR" dirty="0">
              <a:solidFill>
                <a:schemeClr val="accent4">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609D41D4-32FB-4E81-B159-E6816F595CDD}"/>
              </a:ext>
            </a:extLst>
          </p:cNvPr>
          <p:cNvSpPr txBox="1"/>
          <p:nvPr/>
        </p:nvSpPr>
        <p:spPr>
          <a:xfrm>
            <a:off x="2317926" y="2021989"/>
            <a:ext cx="6562725"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a:solidFill>
                  <a:schemeClr val="bg1">
                    <a:lumMod val="75000"/>
                  </a:schemeClr>
                </a:solidFill>
                <a:latin typeface="OCR A Extended" panose="02010509020102010303" pitchFamily="50" charset="0"/>
              </a:rPr>
              <a:t>Comportamento comum.</a:t>
            </a:r>
          </a:p>
        </p:txBody>
      </p:sp>
      <p:pic>
        <p:nvPicPr>
          <p:cNvPr id="4" name="Imagem 3">
            <a:extLst>
              <a:ext uri="{FF2B5EF4-FFF2-40B4-BE49-F238E27FC236}">
                <a16:creationId xmlns:a16="http://schemas.microsoft.com/office/drawing/2014/main" id="{8CDFD1F0-C554-4631-8A34-C278D074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2021989"/>
            <a:ext cx="437515" cy="437515"/>
          </a:xfrm>
          <a:prstGeom prst="rect">
            <a:avLst/>
          </a:prstGeom>
        </p:spPr>
      </p:pic>
      <p:sp>
        <p:nvSpPr>
          <p:cNvPr id="8" name="CaixaDeTexto 7">
            <a:extLst>
              <a:ext uri="{FF2B5EF4-FFF2-40B4-BE49-F238E27FC236}">
                <a16:creationId xmlns:a16="http://schemas.microsoft.com/office/drawing/2014/main" id="{1A159B4B-92C6-42C5-B0A5-67A8F29A5460}"/>
              </a:ext>
            </a:extLst>
          </p:cNvPr>
          <p:cNvSpPr txBox="1"/>
          <p:nvPr/>
        </p:nvSpPr>
        <p:spPr>
          <a:xfrm>
            <a:off x="7967063" y="4949675"/>
            <a:ext cx="3287959"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Padrões!</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488F6504-0E3D-46B4-B226-9EFABE0EA4C2}"/>
              </a:ext>
            </a:extLst>
          </p:cNvPr>
          <p:cNvSpPr txBox="1"/>
          <p:nvPr/>
        </p:nvSpPr>
        <p:spPr>
          <a:xfrm>
            <a:off x="2317926" y="2705058"/>
            <a:ext cx="7063141"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a:solidFill>
                  <a:schemeClr val="bg1">
                    <a:lumMod val="75000"/>
                  </a:schemeClr>
                </a:solidFill>
                <a:latin typeface="OCR A Extended" panose="02010509020102010303" pitchFamily="50" charset="0"/>
              </a:rPr>
              <a:t>E-mails com características semelhantes.</a:t>
            </a:r>
          </a:p>
        </p:txBody>
      </p:sp>
      <p:pic>
        <p:nvPicPr>
          <p:cNvPr id="9" name="Imagem 8">
            <a:extLst>
              <a:ext uri="{FF2B5EF4-FFF2-40B4-BE49-F238E27FC236}">
                <a16:creationId xmlns:a16="http://schemas.microsoft.com/office/drawing/2014/main" id="{A647B88C-76CC-48EC-9F51-FE4E328B3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2705058"/>
            <a:ext cx="437515" cy="437515"/>
          </a:xfrm>
          <a:prstGeom prst="rect">
            <a:avLst/>
          </a:prstGeom>
        </p:spPr>
      </p:pic>
      <p:sp>
        <p:nvSpPr>
          <p:cNvPr id="12" name="CaixaDeTexto 11">
            <a:extLst>
              <a:ext uri="{FF2B5EF4-FFF2-40B4-BE49-F238E27FC236}">
                <a16:creationId xmlns:a16="http://schemas.microsoft.com/office/drawing/2014/main" id="{E672CD8E-5037-4702-9ADE-9C262CE892D8}"/>
              </a:ext>
            </a:extLst>
          </p:cNvPr>
          <p:cNvSpPr txBox="1"/>
          <p:nvPr/>
        </p:nvSpPr>
        <p:spPr>
          <a:xfrm>
            <a:off x="2317926" y="3425532"/>
            <a:ext cx="6562725" cy="400110"/>
          </a:xfrm>
          <a:prstGeom prst="rect">
            <a:avLst/>
          </a:prstGeom>
          <a:noFill/>
        </p:spPr>
        <p:txBody>
          <a:bodyPr wrap="square" rtlCol="0">
            <a:spAutoFit/>
          </a:bodyPr>
          <a:lstStyle/>
          <a:p>
            <a:pPr marL="342900" indent="-342900">
              <a:buFont typeface="Arial" panose="020B0604020202020204" pitchFamily="34" charset="0"/>
              <a:buChar char="•"/>
            </a:pPr>
            <a:r>
              <a:rPr lang="pt-BR" sz="2000">
                <a:solidFill>
                  <a:schemeClr val="bg1">
                    <a:lumMod val="75000"/>
                  </a:schemeClr>
                </a:solidFill>
                <a:latin typeface="OCR A Extended" panose="02010509020102010303" pitchFamily="50" charset="0"/>
              </a:rPr>
              <a:t>Remetentes </a:t>
            </a:r>
            <a:r>
              <a:rPr lang="pt-BR" sz="2000" dirty="0">
                <a:solidFill>
                  <a:schemeClr val="bg1">
                    <a:lumMod val="75000"/>
                  </a:schemeClr>
                </a:solidFill>
                <a:latin typeface="OCR A Extended" panose="02010509020102010303" pitchFamily="50" charset="0"/>
              </a:rPr>
              <a:t>suspeitos.</a:t>
            </a:r>
          </a:p>
        </p:txBody>
      </p:sp>
      <p:pic>
        <p:nvPicPr>
          <p:cNvPr id="13" name="Imagem 12">
            <a:extLst>
              <a:ext uri="{FF2B5EF4-FFF2-40B4-BE49-F238E27FC236}">
                <a16:creationId xmlns:a16="http://schemas.microsoft.com/office/drawing/2014/main" id="{79FED92C-41CD-4D62-9787-DFE60E3DC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3425532"/>
            <a:ext cx="437515" cy="437515"/>
          </a:xfrm>
          <a:prstGeom prst="rect">
            <a:avLst/>
          </a:prstGeom>
        </p:spPr>
      </p:pic>
      <p:sp>
        <p:nvSpPr>
          <p:cNvPr id="14" name="CaixaDeTexto 13">
            <a:extLst>
              <a:ext uri="{FF2B5EF4-FFF2-40B4-BE49-F238E27FC236}">
                <a16:creationId xmlns:a16="http://schemas.microsoft.com/office/drawing/2014/main" id="{61BF4291-E8B3-46CF-A41B-2FB7BE1631F3}"/>
              </a:ext>
            </a:extLst>
          </p:cNvPr>
          <p:cNvSpPr txBox="1"/>
          <p:nvPr/>
        </p:nvSpPr>
        <p:spPr>
          <a:xfrm>
            <a:off x="2317926" y="4108601"/>
            <a:ext cx="6562725"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a:solidFill>
                  <a:schemeClr val="bg1">
                    <a:lumMod val="75000"/>
                  </a:schemeClr>
                </a:solidFill>
                <a:latin typeface="OCR A Extended" panose="02010509020102010303" pitchFamily="50" charset="0"/>
              </a:rPr>
              <a:t>Conteúdo ilícito.</a:t>
            </a:r>
          </a:p>
        </p:txBody>
      </p:sp>
      <p:pic>
        <p:nvPicPr>
          <p:cNvPr id="15" name="Imagem 14">
            <a:extLst>
              <a:ext uri="{FF2B5EF4-FFF2-40B4-BE49-F238E27FC236}">
                <a16:creationId xmlns:a16="http://schemas.microsoft.com/office/drawing/2014/main" id="{49790A48-70DC-4AA1-85EE-1AB5101E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4108601"/>
            <a:ext cx="437515" cy="437515"/>
          </a:xfrm>
          <a:prstGeom prst="rect">
            <a:avLst/>
          </a:prstGeom>
        </p:spPr>
      </p:pic>
    </p:spTree>
    <p:extLst>
      <p:ext uri="{BB962C8B-B14F-4D97-AF65-F5344CB8AC3E}">
        <p14:creationId xmlns:p14="http://schemas.microsoft.com/office/powerpoint/2010/main" val="318057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grpId="1" nodeType="clickEffect">
                                  <p:stCondLst>
                                    <p:cond delay="0"/>
                                  </p:stCondLst>
                                  <p:childTnLst>
                                    <p:animEffect transition="out" filter="fade">
                                      <p:cBhvr>
                                        <p:cTn id="45" dur="500" tmFilter="0, 0; .2, .5; .8, .5; 1, 0"/>
                                        <p:tgtEl>
                                          <p:spTgt spid="8"/>
                                        </p:tgtEl>
                                      </p:cBhvr>
                                    </p:animEffect>
                                    <p:animScale>
                                      <p:cBhvr>
                                        <p:cTn id="46"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p:bldP spid="8" grpId="1"/>
      <p:bldP spid="7"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DA6BCC0E-BDA0-4374-84F4-74E90CACE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48" y="3444602"/>
            <a:ext cx="2923822" cy="2923822"/>
          </a:xfrm>
          <a:prstGeom prst="rect">
            <a:avLst/>
          </a:prstGeom>
        </p:spPr>
      </p:pic>
      <p:pic>
        <p:nvPicPr>
          <p:cNvPr id="16" name="Imagem 15">
            <a:extLst>
              <a:ext uri="{FF2B5EF4-FFF2-40B4-BE49-F238E27FC236}">
                <a16:creationId xmlns:a16="http://schemas.microsoft.com/office/drawing/2014/main" id="{024AB2F7-CA59-4062-B35F-AFF51EDA8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888" y="4291750"/>
            <a:ext cx="1961708" cy="1961708"/>
          </a:xfrm>
          <a:prstGeom prst="rect">
            <a:avLst/>
          </a:prstGeom>
        </p:spPr>
      </p:pic>
      <p:sp>
        <p:nvSpPr>
          <p:cNvPr id="20" name="CaixaDeTexto 19">
            <a:extLst>
              <a:ext uri="{FF2B5EF4-FFF2-40B4-BE49-F238E27FC236}">
                <a16:creationId xmlns:a16="http://schemas.microsoft.com/office/drawing/2014/main" id="{4FD620B4-646D-4A49-BFB8-61B499E2E160}"/>
              </a:ext>
            </a:extLst>
          </p:cNvPr>
          <p:cNvSpPr txBox="1"/>
          <p:nvPr/>
        </p:nvSpPr>
        <p:spPr>
          <a:xfrm>
            <a:off x="4034981" y="1881101"/>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“Clique aqui e concorra!”</a:t>
            </a:r>
          </a:p>
        </p:txBody>
      </p:sp>
      <p:pic>
        <p:nvPicPr>
          <p:cNvPr id="21" name="Imagem 20">
            <a:extLst>
              <a:ext uri="{FF2B5EF4-FFF2-40B4-BE49-F238E27FC236}">
                <a16:creationId xmlns:a16="http://schemas.microsoft.com/office/drawing/2014/main" id="{BD8921D7-9D82-45F6-AE89-9F668190B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1881101"/>
            <a:ext cx="437515" cy="437515"/>
          </a:xfrm>
          <a:prstGeom prst="rect">
            <a:avLst/>
          </a:prstGeom>
        </p:spPr>
      </p:pic>
      <p:sp>
        <p:nvSpPr>
          <p:cNvPr id="22" name="CaixaDeTexto 21">
            <a:extLst>
              <a:ext uri="{FF2B5EF4-FFF2-40B4-BE49-F238E27FC236}">
                <a16:creationId xmlns:a16="http://schemas.microsoft.com/office/drawing/2014/main" id="{F8612DB3-2C4A-4680-8AB2-9A0047EA275D}"/>
              </a:ext>
            </a:extLst>
          </p:cNvPr>
          <p:cNvSpPr txBox="1"/>
          <p:nvPr/>
        </p:nvSpPr>
        <p:spPr>
          <a:xfrm>
            <a:off x="4034981" y="2534292"/>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“Chegou o caminhão do Faustão!”</a:t>
            </a:r>
          </a:p>
        </p:txBody>
      </p:sp>
      <p:pic>
        <p:nvPicPr>
          <p:cNvPr id="23" name="Imagem 22">
            <a:extLst>
              <a:ext uri="{FF2B5EF4-FFF2-40B4-BE49-F238E27FC236}">
                <a16:creationId xmlns:a16="http://schemas.microsoft.com/office/drawing/2014/main" id="{64CA4A99-2CD8-491E-96EC-5BF5C4411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2534292"/>
            <a:ext cx="437515" cy="437515"/>
          </a:xfrm>
          <a:prstGeom prst="rect">
            <a:avLst/>
          </a:prstGeom>
        </p:spPr>
      </p:pic>
      <p:sp>
        <p:nvSpPr>
          <p:cNvPr id="24" name="CaixaDeTexto 23">
            <a:extLst>
              <a:ext uri="{FF2B5EF4-FFF2-40B4-BE49-F238E27FC236}">
                <a16:creationId xmlns:a16="http://schemas.microsoft.com/office/drawing/2014/main" id="{733F178A-9CA8-4718-B771-A76C7594FE97}"/>
              </a:ext>
            </a:extLst>
          </p:cNvPr>
          <p:cNvSpPr txBox="1"/>
          <p:nvPr/>
        </p:nvSpPr>
        <p:spPr>
          <a:xfrm>
            <a:off x="4034981" y="3225844"/>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“Reunião com o time estratégico”</a:t>
            </a:r>
          </a:p>
        </p:txBody>
      </p:sp>
      <p:pic>
        <p:nvPicPr>
          <p:cNvPr id="25" name="Imagem 24">
            <a:extLst>
              <a:ext uri="{FF2B5EF4-FFF2-40B4-BE49-F238E27FC236}">
                <a16:creationId xmlns:a16="http://schemas.microsoft.com/office/drawing/2014/main" id="{B38967E1-52D3-4C83-9C46-4EDC4794E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3225844"/>
            <a:ext cx="437515" cy="437515"/>
          </a:xfrm>
          <a:prstGeom prst="rect">
            <a:avLst/>
          </a:prstGeom>
        </p:spPr>
      </p:pic>
      <p:sp>
        <p:nvSpPr>
          <p:cNvPr id="26" name="CaixaDeTexto 25">
            <a:extLst>
              <a:ext uri="{FF2B5EF4-FFF2-40B4-BE49-F238E27FC236}">
                <a16:creationId xmlns:a16="http://schemas.microsoft.com/office/drawing/2014/main" id="{C2CB4435-E964-46EA-957D-0A4C965398E4}"/>
              </a:ext>
            </a:extLst>
          </p:cNvPr>
          <p:cNvSpPr txBox="1"/>
          <p:nvPr/>
        </p:nvSpPr>
        <p:spPr>
          <a:xfrm>
            <a:off x="4018047" y="3953978"/>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“Chamado concluído com sucesso”</a:t>
            </a:r>
          </a:p>
        </p:txBody>
      </p:sp>
      <p:pic>
        <p:nvPicPr>
          <p:cNvPr id="27" name="Imagem 26">
            <a:extLst>
              <a:ext uri="{FF2B5EF4-FFF2-40B4-BE49-F238E27FC236}">
                <a16:creationId xmlns:a16="http://schemas.microsoft.com/office/drawing/2014/main" id="{E1EBC3B0-34F3-4187-8E8F-B1C0DC13D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184" y="3953978"/>
            <a:ext cx="437515" cy="437515"/>
          </a:xfrm>
          <a:prstGeom prst="rect">
            <a:avLst/>
          </a:prstGeom>
        </p:spPr>
      </p:pic>
    </p:spTree>
    <p:extLst>
      <p:ext uri="{BB962C8B-B14F-4D97-AF65-F5344CB8AC3E}">
        <p14:creationId xmlns:p14="http://schemas.microsoft.com/office/powerpoint/2010/main" val="319590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DA6BCC0E-BDA0-4374-84F4-74E90CACE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48" y="3444602"/>
            <a:ext cx="2923822" cy="2923822"/>
          </a:xfrm>
          <a:prstGeom prst="rect">
            <a:avLst/>
          </a:prstGeom>
        </p:spPr>
      </p:pic>
      <p:pic>
        <p:nvPicPr>
          <p:cNvPr id="16" name="Imagem 15">
            <a:extLst>
              <a:ext uri="{FF2B5EF4-FFF2-40B4-BE49-F238E27FC236}">
                <a16:creationId xmlns:a16="http://schemas.microsoft.com/office/drawing/2014/main" id="{024AB2F7-CA59-4062-B35F-AFF51EDA8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888" y="4291750"/>
            <a:ext cx="1961708" cy="1961708"/>
          </a:xfrm>
          <a:prstGeom prst="rect">
            <a:avLst/>
          </a:prstGeom>
        </p:spPr>
      </p:pic>
      <p:sp>
        <p:nvSpPr>
          <p:cNvPr id="20" name="CaixaDeTexto 19">
            <a:extLst>
              <a:ext uri="{FF2B5EF4-FFF2-40B4-BE49-F238E27FC236}">
                <a16:creationId xmlns:a16="http://schemas.microsoft.com/office/drawing/2014/main" id="{4FD620B4-646D-4A49-BFB8-61B499E2E160}"/>
              </a:ext>
            </a:extLst>
          </p:cNvPr>
          <p:cNvSpPr txBox="1"/>
          <p:nvPr/>
        </p:nvSpPr>
        <p:spPr>
          <a:xfrm>
            <a:off x="4034981" y="1881101"/>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“Clique aqui e concorra!”</a:t>
            </a:r>
          </a:p>
        </p:txBody>
      </p:sp>
      <p:pic>
        <p:nvPicPr>
          <p:cNvPr id="21" name="Imagem 20">
            <a:extLst>
              <a:ext uri="{FF2B5EF4-FFF2-40B4-BE49-F238E27FC236}">
                <a16:creationId xmlns:a16="http://schemas.microsoft.com/office/drawing/2014/main" id="{BD8921D7-9D82-45F6-AE89-9F668190B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1881101"/>
            <a:ext cx="437515" cy="437515"/>
          </a:xfrm>
          <a:prstGeom prst="rect">
            <a:avLst/>
          </a:prstGeom>
        </p:spPr>
      </p:pic>
      <p:sp>
        <p:nvSpPr>
          <p:cNvPr id="22" name="CaixaDeTexto 21">
            <a:extLst>
              <a:ext uri="{FF2B5EF4-FFF2-40B4-BE49-F238E27FC236}">
                <a16:creationId xmlns:a16="http://schemas.microsoft.com/office/drawing/2014/main" id="{F8612DB3-2C4A-4680-8AB2-9A0047EA275D}"/>
              </a:ext>
            </a:extLst>
          </p:cNvPr>
          <p:cNvSpPr txBox="1"/>
          <p:nvPr/>
        </p:nvSpPr>
        <p:spPr>
          <a:xfrm>
            <a:off x="4034981" y="2534292"/>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“Chegou o caminhão do Faustão!”</a:t>
            </a:r>
          </a:p>
        </p:txBody>
      </p:sp>
      <p:pic>
        <p:nvPicPr>
          <p:cNvPr id="23" name="Imagem 22">
            <a:extLst>
              <a:ext uri="{FF2B5EF4-FFF2-40B4-BE49-F238E27FC236}">
                <a16:creationId xmlns:a16="http://schemas.microsoft.com/office/drawing/2014/main" id="{64CA4A99-2CD8-491E-96EC-5BF5C4411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2534292"/>
            <a:ext cx="437515" cy="437515"/>
          </a:xfrm>
          <a:prstGeom prst="rect">
            <a:avLst/>
          </a:prstGeom>
        </p:spPr>
      </p:pic>
      <p:sp>
        <p:nvSpPr>
          <p:cNvPr id="24" name="CaixaDeTexto 23">
            <a:extLst>
              <a:ext uri="{FF2B5EF4-FFF2-40B4-BE49-F238E27FC236}">
                <a16:creationId xmlns:a16="http://schemas.microsoft.com/office/drawing/2014/main" id="{733F178A-9CA8-4718-B771-A76C7594FE97}"/>
              </a:ext>
            </a:extLst>
          </p:cNvPr>
          <p:cNvSpPr txBox="1"/>
          <p:nvPr/>
        </p:nvSpPr>
        <p:spPr>
          <a:xfrm>
            <a:off x="4034981" y="3225844"/>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“Reunião com o time estratégico”</a:t>
            </a:r>
          </a:p>
        </p:txBody>
      </p:sp>
      <p:pic>
        <p:nvPicPr>
          <p:cNvPr id="25" name="Imagem 24">
            <a:extLst>
              <a:ext uri="{FF2B5EF4-FFF2-40B4-BE49-F238E27FC236}">
                <a16:creationId xmlns:a16="http://schemas.microsoft.com/office/drawing/2014/main" id="{B38967E1-52D3-4C83-9C46-4EDC4794E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3225844"/>
            <a:ext cx="437515" cy="437515"/>
          </a:xfrm>
          <a:prstGeom prst="rect">
            <a:avLst/>
          </a:prstGeom>
        </p:spPr>
      </p:pic>
      <p:sp>
        <p:nvSpPr>
          <p:cNvPr id="26" name="CaixaDeTexto 25">
            <a:extLst>
              <a:ext uri="{FF2B5EF4-FFF2-40B4-BE49-F238E27FC236}">
                <a16:creationId xmlns:a16="http://schemas.microsoft.com/office/drawing/2014/main" id="{C2CB4435-E964-46EA-957D-0A4C965398E4}"/>
              </a:ext>
            </a:extLst>
          </p:cNvPr>
          <p:cNvSpPr txBox="1"/>
          <p:nvPr/>
        </p:nvSpPr>
        <p:spPr>
          <a:xfrm>
            <a:off x="4018047" y="3953978"/>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“Chamado concluído com sucesso”</a:t>
            </a:r>
          </a:p>
        </p:txBody>
      </p:sp>
      <p:pic>
        <p:nvPicPr>
          <p:cNvPr id="27" name="Imagem 26">
            <a:extLst>
              <a:ext uri="{FF2B5EF4-FFF2-40B4-BE49-F238E27FC236}">
                <a16:creationId xmlns:a16="http://schemas.microsoft.com/office/drawing/2014/main" id="{E1EBC3B0-34F3-4187-8E8F-B1C0DC13D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184" y="3953978"/>
            <a:ext cx="437515" cy="437515"/>
          </a:xfrm>
          <a:prstGeom prst="rect">
            <a:avLst/>
          </a:prstGeom>
        </p:spPr>
      </p:pic>
      <p:sp>
        <p:nvSpPr>
          <p:cNvPr id="2" name="Símbolo de &quot;Não Permitido&quot; 1">
            <a:extLst>
              <a:ext uri="{FF2B5EF4-FFF2-40B4-BE49-F238E27FC236}">
                <a16:creationId xmlns:a16="http://schemas.microsoft.com/office/drawing/2014/main" id="{19521592-BB32-4726-A5D1-FCC15BCA172B}"/>
              </a:ext>
            </a:extLst>
          </p:cNvPr>
          <p:cNvSpPr/>
          <p:nvPr/>
        </p:nvSpPr>
        <p:spPr>
          <a:xfrm>
            <a:off x="3259935" y="1828924"/>
            <a:ext cx="552011" cy="541867"/>
          </a:xfrm>
          <a:prstGeom prst="noSmoking">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Símbolo de &quot;Não Permitido&quot; 13">
            <a:extLst>
              <a:ext uri="{FF2B5EF4-FFF2-40B4-BE49-F238E27FC236}">
                <a16:creationId xmlns:a16="http://schemas.microsoft.com/office/drawing/2014/main" id="{9DF0D986-0326-4987-BD9D-83CECE8E0850}"/>
              </a:ext>
            </a:extLst>
          </p:cNvPr>
          <p:cNvSpPr/>
          <p:nvPr/>
        </p:nvSpPr>
        <p:spPr>
          <a:xfrm>
            <a:off x="3259935" y="2486303"/>
            <a:ext cx="552011" cy="541867"/>
          </a:xfrm>
          <a:prstGeom prst="noSmoking">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4" name="Forma em L 3">
            <a:extLst>
              <a:ext uri="{FF2B5EF4-FFF2-40B4-BE49-F238E27FC236}">
                <a16:creationId xmlns:a16="http://schemas.microsoft.com/office/drawing/2014/main" id="{96EB0F89-BD7B-4215-94A7-F091E0476454}"/>
              </a:ext>
            </a:extLst>
          </p:cNvPr>
          <p:cNvSpPr/>
          <p:nvPr/>
        </p:nvSpPr>
        <p:spPr>
          <a:xfrm rot="18674427">
            <a:off x="3247690" y="3171569"/>
            <a:ext cx="688623" cy="369593"/>
          </a:xfrm>
          <a:prstGeom prst="corner">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orma em L 16">
            <a:extLst>
              <a:ext uri="{FF2B5EF4-FFF2-40B4-BE49-F238E27FC236}">
                <a16:creationId xmlns:a16="http://schemas.microsoft.com/office/drawing/2014/main" id="{621FBDBF-3130-43A7-BBE7-EC64CBE0815D}"/>
              </a:ext>
            </a:extLst>
          </p:cNvPr>
          <p:cNvSpPr/>
          <p:nvPr/>
        </p:nvSpPr>
        <p:spPr>
          <a:xfrm rot="18674427">
            <a:off x="3275879" y="3859288"/>
            <a:ext cx="688623" cy="369593"/>
          </a:xfrm>
          <a:prstGeom prst="corner">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9112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3.75E-6 0 L -0.08047 0 C -0.11654 0 -0.16094 0.09792 -0.16094 0.17778 L -0.16094 0.35556 " pathEditMode="relative" rAng="0" ptsTypes="AAAA">
                                      <p:cBhvr>
                                        <p:cTn id="6" dur="2000" fill="hold"/>
                                        <p:tgtEl>
                                          <p:spTgt spid="21"/>
                                        </p:tgtEl>
                                        <p:attrNameLst>
                                          <p:attrName>ppt_x</p:attrName>
                                          <p:attrName>ppt_y</p:attrName>
                                        </p:attrNameLst>
                                      </p:cBhvr>
                                      <p:rCtr x="-8047" y="17778"/>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nodeType="clickEffect">
                                  <p:stCondLst>
                                    <p:cond delay="0"/>
                                  </p:stCondLst>
                                  <p:childTnLst>
                                    <p:animMotion origin="layout" path="M 3.75E-6 1.11111E-6 L -0.07956 1.11111E-6 C -0.11511 1.11111E-6 -0.15899 0.04815 -0.15899 0.0875 L -0.15899 0.17523 " pathEditMode="relative" rAng="0" ptsTypes="AAAA">
                                      <p:cBhvr>
                                        <p:cTn id="17" dur="2000" fill="hold"/>
                                        <p:tgtEl>
                                          <p:spTgt spid="23"/>
                                        </p:tgtEl>
                                        <p:attrNameLst>
                                          <p:attrName>ppt_x</p:attrName>
                                          <p:attrName>ppt_y</p:attrName>
                                        </p:attrNameLst>
                                      </p:cBhvr>
                                      <p:rCtr x="-7956" y="8750"/>
                                    </p:animMotion>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0" presetClass="path" presetSubtype="0" accel="50000" decel="50000" fill="hold" nodeType="clickEffect">
                                  <p:stCondLst>
                                    <p:cond delay="0"/>
                                  </p:stCondLst>
                                  <p:childTnLst>
                                    <p:animMotion origin="layout" path="M 3.75E-6 -4.81481E-6 L 0.27448 -4.81481E-6 C 0.39765 -4.81481E-6 0.54935 0.01737 0.54935 0.03149 L 0.54935 0.06389 " pathEditMode="relative" rAng="0" ptsTypes="AAAA">
                                      <p:cBhvr>
                                        <p:cTn id="28" dur="2000" fill="hold"/>
                                        <p:tgtEl>
                                          <p:spTgt spid="25"/>
                                        </p:tgtEl>
                                        <p:attrNameLst>
                                          <p:attrName>ppt_x</p:attrName>
                                          <p:attrName>ppt_y</p:attrName>
                                        </p:attrNameLst>
                                      </p:cBhvr>
                                      <p:rCtr x="27461" y="3194"/>
                                    </p:animMotion>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0" presetClass="path" presetSubtype="0" accel="50000" decel="50000" fill="hold" nodeType="clickEffect">
                                  <p:stCondLst>
                                    <p:cond delay="0"/>
                                  </p:stCondLst>
                                  <p:childTnLst>
                                    <p:animMotion origin="layout" path="M -3.95833E-6 -3.33333E-6 L 0.27513 -3.33333E-6 C 0.39844 -3.33333E-6 0.55079 0.01343 0.55079 0.02454 L 0.55079 0.04977 " pathEditMode="relative" rAng="0" ptsTypes="AAAA">
                                      <p:cBhvr>
                                        <p:cTn id="39" dur="2000" fill="hold"/>
                                        <p:tgtEl>
                                          <p:spTgt spid="27"/>
                                        </p:tgtEl>
                                        <p:attrNameLst>
                                          <p:attrName>ppt_x</p:attrName>
                                          <p:attrName>ppt_y</p:attrName>
                                        </p:attrNameLst>
                                      </p:cBhvr>
                                      <p:rCtr x="27539" y="2477"/>
                                    </p:animMotion>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4"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4FD620B4-646D-4A49-BFB8-61B499E2E160}"/>
              </a:ext>
            </a:extLst>
          </p:cNvPr>
          <p:cNvSpPr txBox="1"/>
          <p:nvPr/>
        </p:nvSpPr>
        <p:spPr>
          <a:xfrm>
            <a:off x="1325648" y="1666611"/>
            <a:ext cx="9139152" cy="707886"/>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Ao invés de criar uma regra para cada caso, o modelo </a:t>
            </a:r>
            <a:r>
              <a:rPr lang="pt-BR" sz="2000" b="1" dirty="0">
                <a:solidFill>
                  <a:schemeClr val="bg1">
                    <a:lumMod val="75000"/>
                  </a:schemeClr>
                </a:solidFill>
                <a:latin typeface="OCR A Extended" panose="02010509020102010303" pitchFamily="50" charset="0"/>
              </a:rPr>
              <a:t>APRENDE </a:t>
            </a:r>
            <a:r>
              <a:rPr lang="pt-BR" sz="2000" dirty="0">
                <a:solidFill>
                  <a:schemeClr val="bg1">
                    <a:lumMod val="75000"/>
                  </a:schemeClr>
                </a:solidFill>
                <a:latin typeface="OCR A Extended" panose="02010509020102010303" pitchFamily="50" charset="0"/>
              </a:rPr>
              <a:t>a classificar e-mails com a ajuda do usuário</a:t>
            </a:r>
          </a:p>
        </p:txBody>
      </p:sp>
      <p:pic>
        <p:nvPicPr>
          <p:cNvPr id="6" name="Imagem 5">
            <a:extLst>
              <a:ext uri="{FF2B5EF4-FFF2-40B4-BE49-F238E27FC236}">
                <a16:creationId xmlns:a16="http://schemas.microsoft.com/office/drawing/2014/main" id="{5DFD769D-5EAC-49F6-8A54-626A51767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4302880"/>
            <a:ext cx="2898493" cy="2898493"/>
          </a:xfrm>
          <a:prstGeom prst="rect">
            <a:avLst/>
          </a:prstGeom>
        </p:spPr>
      </p:pic>
      <p:pic>
        <p:nvPicPr>
          <p:cNvPr id="8" name="Imagem 7">
            <a:extLst>
              <a:ext uri="{FF2B5EF4-FFF2-40B4-BE49-F238E27FC236}">
                <a16:creationId xmlns:a16="http://schemas.microsoft.com/office/drawing/2014/main" id="{37C7FD58-9BC9-402A-A0B9-AB9156370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688" y="2708427"/>
            <a:ext cx="5452534" cy="3961607"/>
          </a:xfrm>
          <a:prstGeom prst="rect">
            <a:avLst/>
          </a:prstGeom>
        </p:spPr>
      </p:pic>
    </p:spTree>
    <p:extLst>
      <p:ext uri="{BB962C8B-B14F-4D97-AF65-F5344CB8AC3E}">
        <p14:creationId xmlns:p14="http://schemas.microsoft.com/office/powerpoint/2010/main" val="3518781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1">
                    <a:lumMod val="7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endParaRPr lang="pt-BR" sz="1100" dirty="0">
              <a:solidFill>
                <a:schemeClr val="bg2">
                  <a:lumMod val="2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endParaRPr lang="pt-BR" sz="1100" dirty="0">
              <a:solidFill>
                <a:schemeClr val="bg2">
                  <a:lumMod val="2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121457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EF400EB-DF63-403B-820A-C6783B410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02937">
            <a:off x="471753" y="2312675"/>
            <a:ext cx="7757135" cy="1463054"/>
          </a:xfrm>
          <a:prstGeom prst="rect">
            <a:avLst/>
          </a:prstGeom>
        </p:spPr>
      </p:pic>
      <p:pic>
        <p:nvPicPr>
          <p:cNvPr id="6" name="Imagem 5">
            <a:extLst>
              <a:ext uri="{FF2B5EF4-FFF2-40B4-BE49-F238E27FC236}">
                <a16:creationId xmlns:a16="http://schemas.microsoft.com/office/drawing/2014/main" id="{77E39EBA-A9D1-4C42-91D1-9150FDBA4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4903" y="3727664"/>
            <a:ext cx="7672003" cy="2999227"/>
          </a:xfrm>
          <a:prstGeom prst="rect">
            <a:avLst/>
          </a:prstGeom>
        </p:spPr>
      </p:pic>
      <p:pic>
        <p:nvPicPr>
          <p:cNvPr id="9" name="Imagem 8">
            <a:extLst>
              <a:ext uri="{FF2B5EF4-FFF2-40B4-BE49-F238E27FC236}">
                <a16:creationId xmlns:a16="http://schemas.microsoft.com/office/drawing/2014/main" id="{AF679EDF-D421-4426-BD10-82118DF1BE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30569">
            <a:off x="6540051" y="2912688"/>
            <a:ext cx="7455499" cy="1340215"/>
          </a:xfrm>
          <a:prstGeom prst="rect">
            <a:avLst/>
          </a:prstGeom>
        </p:spPr>
      </p:pic>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4235203"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Supervisionado</a:t>
            </a:r>
            <a:endParaRPr lang="pt-BR" sz="600" dirty="0">
              <a:solidFill>
                <a:schemeClr val="bg1">
                  <a:lumMod val="50000"/>
                </a:schemeClr>
              </a:solidFill>
              <a:latin typeface="OCR A Extended" panose="02010509020102010303" pitchFamily="50" charset="0"/>
            </a:endParaRPr>
          </a:p>
        </p:txBody>
      </p:sp>
    </p:spTree>
    <p:extLst>
      <p:ext uri="{BB962C8B-B14F-4D97-AF65-F5344CB8AC3E}">
        <p14:creationId xmlns:p14="http://schemas.microsoft.com/office/powerpoint/2010/main" val="4147494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Supervisionado</a:t>
            </a:r>
            <a:endParaRPr lang="pt-BR" sz="6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FC99A926-9252-4E3C-960A-3057E1B5FDA2}"/>
              </a:ext>
            </a:extLst>
          </p:cNvPr>
          <p:cNvSpPr txBox="1"/>
          <p:nvPr/>
        </p:nvSpPr>
        <p:spPr>
          <a:xfrm>
            <a:off x="4632148" y="2380482"/>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Os </a:t>
            </a:r>
            <a:r>
              <a:rPr lang="pt-BR" sz="2000" b="1" dirty="0">
                <a:solidFill>
                  <a:schemeClr val="bg1">
                    <a:lumMod val="75000"/>
                  </a:schemeClr>
                </a:solidFill>
                <a:latin typeface="OCR A Extended" panose="02010509020102010303" pitchFamily="50" charset="0"/>
              </a:rPr>
              <a:t>OUTPUTS</a:t>
            </a:r>
            <a:r>
              <a:rPr lang="pt-BR" sz="2000" dirty="0">
                <a:solidFill>
                  <a:schemeClr val="bg1">
                    <a:lumMod val="75000"/>
                  </a:schemeClr>
                </a:solidFill>
                <a:latin typeface="OCR A Extended" panose="02010509020102010303" pitchFamily="50" charset="0"/>
              </a:rPr>
              <a:t> são fornecidos ao algoritmo!</a:t>
            </a:r>
          </a:p>
        </p:txBody>
      </p:sp>
      <p:pic>
        <p:nvPicPr>
          <p:cNvPr id="5" name="Imagem 4">
            <a:extLst>
              <a:ext uri="{FF2B5EF4-FFF2-40B4-BE49-F238E27FC236}">
                <a16:creationId xmlns:a16="http://schemas.microsoft.com/office/drawing/2014/main" id="{A61DF5DC-8384-4A05-ABE0-2CB441FB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387" y="3519312"/>
            <a:ext cx="1985845" cy="1904075"/>
          </a:xfrm>
          <a:prstGeom prst="rect">
            <a:avLst/>
          </a:prstGeom>
        </p:spPr>
      </p:pic>
      <p:sp>
        <p:nvSpPr>
          <p:cNvPr id="14" name="CaixaDeTexto 13">
            <a:extLst>
              <a:ext uri="{FF2B5EF4-FFF2-40B4-BE49-F238E27FC236}">
                <a16:creationId xmlns:a16="http://schemas.microsoft.com/office/drawing/2014/main" id="{CD7D2FEF-13C3-4FB1-9ABC-0DB07667D354}"/>
              </a:ext>
            </a:extLst>
          </p:cNvPr>
          <p:cNvSpPr txBox="1"/>
          <p:nvPr/>
        </p:nvSpPr>
        <p:spPr>
          <a:xfrm>
            <a:off x="4632146" y="2856126"/>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 modelo aprende com estes dados.</a:t>
            </a:r>
          </a:p>
        </p:txBody>
      </p:sp>
      <p:sp>
        <p:nvSpPr>
          <p:cNvPr id="17" name="CaixaDeTexto 16">
            <a:extLst>
              <a:ext uri="{FF2B5EF4-FFF2-40B4-BE49-F238E27FC236}">
                <a16:creationId xmlns:a16="http://schemas.microsoft.com/office/drawing/2014/main" id="{0B35507C-78C3-43CD-A638-F19C769A99BC}"/>
              </a:ext>
            </a:extLst>
          </p:cNvPr>
          <p:cNvSpPr txBox="1"/>
          <p:nvPr/>
        </p:nvSpPr>
        <p:spPr>
          <a:xfrm>
            <a:off x="3680178" y="5703432"/>
            <a:ext cx="8207022"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 E fornece respostas a partir de novas entradas</a:t>
            </a:r>
            <a:r>
              <a:rPr lang="pt-BR" sz="2000" b="1" dirty="0">
                <a:solidFill>
                  <a:schemeClr val="bg1">
                    <a:lumMod val="75000"/>
                  </a:schemeClr>
                </a:solidFill>
                <a:latin typeface="OCR A Extended" panose="02010509020102010303" pitchFamily="50" charset="0"/>
              </a:rPr>
              <a:t>.</a:t>
            </a:r>
            <a:endParaRPr lang="pt-BR" sz="2000" dirty="0">
              <a:solidFill>
                <a:schemeClr val="bg1">
                  <a:lumMod val="75000"/>
                </a:schemeClr>
              </a:solidFill>
              <a:latin typeface="OCR A Extended" panose="02010509020102010303" pitchFamily="50" charset="0"/>
            </a:endParaRPr>
          </a:p>
        </p:txBody>
      </p:sp>
      <p:pic>
        <p:nvPicPr>
          <p:cNvPr id="19" name="Imagem 18">
            <a:extLst>
              <a:ext uri="{FF2B5EF4-FFF2-40B4-BE49-F238E27FC236}">
                <a16:creationId xmlns:a16="http://schemas.microsoft.com/office/drawing/2014/main" id="{60A3989C-AC42-4A69-8D02-21CFADC26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253" y="2024358"/>
            <a:ext cx="2724150" cy="4229100"/>
          </a:xfrm>
          <a:prstGeom prst="rect">
            <a:avLst/>
          </a:prstGeom>
        </p:spPr>
      </p:pic>
    </p:spTree>
    <p:extLst>
      <p:ext uri="{BB962C8B-B14F-4D97-AF65-F5344CB8AC3E}">
        <p14:creationId xmlns:p14="http://schemas.microsoft.com/office/powerpoint/2010/main" val="40362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000" fill="hold"/>
                                        <p:tgtEl>
                                          <p:spTgt spid="17"/>
                                        </p:tgtEl>
                                        <p:attrNameLst>
                                          <p:attrName>ppt_w</p:attrName>
                                        </p:attrNameLst>
                                      </p:cBhvr>
                                      <p:tavLst>
                                        <p:tav tm="0">
                                          <p:val>
                                            <p:fltVal val="0"/>
                                          </p:val>
                                        </p:tav>
                                        <p:tav tm="100000">
                                          <p:val>
                                            <p:strVal val="#ppt_w"/>
                                          </p:val>
                                        </p:tav>
                                      </p:tavLst>
                                    </p:anim>
                                    <p:anim calcmode="lin" valueType="num">
                                      <p:cBhvr>
                                        <p:cTn id="30" dur="1000" fill="hold"/>
                                        <p:tgtEl>
                                          <p:spTgt spid="17"/>
                                        </p:tgtEl>
                                        <p:attrNameLst>
                                          <p:attrName>ppt_h</p:attrName>
                                        </p:attrNameLst>
                                      </p:cBhvr>
                                      <p:tavLst>
                                        <p:tav tm="0">
                                          <p:val>
                                            <p:fltVal val="0"/>
                                          </p:val>
                                        </p:tav>
                                        <p:tav tm="100000">
                                          <p:val>
                                            <p:strVal val="#ppt_h"/>
                                          </p:val>
                                        </p:tav>
                                      </p:tavLst>
                                    </p:anim>
                                    <p:anim calcmode="lin" valueType="num">
                                      <p:cBhvr>
                                        <p:cTn id="31" dur="1000" fill="hold"/>
                                        <p:tgtEl>
                                          <p:spTgt spid="17"/>
                                        </p:tgtEl>
                                        <p:attrNameLst>
                                          <p:attrName>style.rotation</p:attrName>
                                        </p:attrNameLst>
                                      </p:cBhvr>
                                      <p:tavLst>
                                        <p:tav tm="0">
                                          <p:val>
                                            <p:fltVal val="90"/>
                                          </p:val>
                                        </p:tav>
                                        <p:tav tm="100000">
                                          <p:val>
                                            <p:fltVal val="0"/>
                                          </p:val>
                                        </p:tav>
                                      </p:tavLst>
                                    </p:anim>
                                    <p:animEffect transition="in" filter="fade">
                                      <p:cBhvr>
                                        <p:cTn id="3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a:solidFill>
                  <a:schemeClr val="bg1">
                    <a:lumMod val="75000"/>
                  </a:schemeClr>
                </a:solidFill>
                <a:latin typeface="OCR A Extended" panose="02010509020102010303" pitchFamily="50" charset="0"/>
              </a:rPr>
              <a:t>Classificação</a:t>
            </a:r>
            <a:endParaRPr lang="pt-BR" sz="600" b="1"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7650974" y="1831932"/>
            <a:ext cx="2554182" cy="523220"/>
          </a:xfrm>
          <a:prstGeom prst="rect">
            <a:avLst/>
          </a:prstGeom>
          <a:noFill/>
        </p:spPr>
        <p:txBody>
          <a:bodyPr wrap="square" rtlCol="0">
            <a:spAutoFit/>
          </a:bodyPr>
          <a:lstStyle/>
          <a:p>
            <a:pPr algn="just"/>
            <a:r>
              <a:rPr lang="pt-BR" sz="2800" b="1" dirty="0">
                <a:solidFill>
                  <a:schemeClr val="bg1">
                    <a:lumMod val="75000"/>
                  </a:schemeClr>
                </a:solidFill>
                <a:latin typeface="OCR A Extended" panose="02010509020102010303" pitchFamily="50" charset="0"/>
              </a:rPr>
              <a:t>Regressão</a:t>
            </a:r>
            <a:endParaRPr lang="pt-BR" sz="600" b="1" dirty="0">
              <a:solidFill>
                <a:schemeClr val="bg1">
                  <a:lumMod val="75000"/>
                </a:schemeClr>
              </a:solidFill>
              <a:latin typeface="OCR A Extended" panose="02010509020102010303" pitchFamily="50" charset="0"/>
            </a:endParaRPr>
          </a:p>
        </p:txBody>
      </p:sp>
      <p:pic>
        <p:nvPicPr>
          <p:cNvPr id="13" name="Imagem 12">
            <a:extLst>
              <a:ext uri="{FF2B5EF4-FFF2-40B4-BE49-F238E27FC236}">
                <a16:creationId xmlns:a16="http://schemas.microsoft.com/office/drawing/2014/main" id="{6682486F-E368-47F5-963D-0F8BE2B48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000" y="2977473"/>
            <a:ext cx="1525376" cy="1525376"/>
          </a:xfrm>
          <a:prstGeom prst="rect">
            <a:avLst/>
          </a:prstGeom>
        </p:spPr>
      </p:pic>
      <p:pic>
        <p:nvPicPr>
          <p:cNvPr id="3" name="Imagem 2">
            <a:extLst>
              <a:ext uri="{FF2B5EF4-FFF2-40B4-BE49-F238E27FC236}">
                <a16:creationId xmlns:a16="http://schemas.microsoft.com/office/drawing/2014/main" id="{745ACE3B-B12E-4D07-A06E-CA0326A51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838" y="2775406"/>
            <a:ext cx="2331473" cy="1748605"/>
          </a:xfrm>
          <a:prstGeom prst="rect">
            <a:avLst/>
          </a:prstGeom>
        </p:spPr>
      </p:pic>
      <p:sp>
        <p:nvSpPr>
          <p:cNvPr id="19" name="CaixaDeTexto 18">
            <a:extLst>
              <a:ext uri="{FF2B5EF4-FFF2-40B4-BE49-F238E27FC236}">
                <a16:creationId xmlns:a16="http://schemas.microsoft.com/office/drawing/2014/main" id="{CF47A00B-F4F8-46E5-BB6C-7F99BE14EBFA}"/>
              </a:ext>
            </a:extLst>
          </p:cNvPr>
          <p:cNvSpPr txBox="1"/>
          <p:nvPr/>
        </p:nvSpPr>
        <p:spPr>
          <a:xfrm>
            <a:off x="1186709" y="4866506"/>
            <a:ext cx="3541959" cy="1200329"/>
          </a:xfrm>
          <a:prstGeom prst="rect">
            <a:avLst/>
          </a:prstGeom>
          <a:noFill/>
        </p:spPr>
        <p:txBody>
          <a:bodyPr wrap="square" rtlCol="0">
            <a:spAutoFit/>
          </a:bodyPr>
          <a:lstStyle/>
          <a:p>
            <a:pPr algn="ctr"/>
            <a:r>
              <a:rPr lang="pt-BR" sz="3600" dirty="0">
                <a:solidFill>
                  <a:srgbClr val="FF0000"/>
                </a:solidFill>
                <a:latin typeface="OCR A Extended" panose="02010509020102010303" pitchFamily="50" charset="0"/>
              </a:rPr>
              <a:t>Valores </a:t>
            </a:r>
          </a:p>
          <a:p>
            <a:pPr algn="ctr"/>
            <a:r>
              <a:rPr lang="pt-BR" sz="3600" dirty="0">
                <a:solidFill>
                  <a:srgbClr val="FF0000"/>
                </a:solidFill>
                <a:latin typeface="OCR A Extended" panose="02010509020102010303" pitchFamily="50" charset="0"/>
              </a:rPr>
              <a:t>Discretos</a:t>
            </a:r>
            <a:endParaRPr lang="pt-BR" dirty="0">
              <a:solidFill>
                <a:srgbClr val="FF0000"/>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860663" y="4866506"/>
            <a:ext cx="3431821" cy="1200329"/>
          </a:xfrm>
          <a:prstGeom prst="rect">
            <a:avLst/>
          </a:prstGeom>
          <a:noFill/>
        </p:spPr>
        <p:txBody>
          <a:bodyPr wrap="square" rtlCol="0">
            <a:spAutoFit/>
          </a:bodyPr>
          <a:lstStyle/>
          <a:p>
            <a:pPr algn="ctr"/>
            <a:r>
              <a:rPr lang="pt-BR" sz="3600" dirty="0">
                <a:solidFill>
                  <a:srgbClr val="00B050"/>
                </a:solidFill>
                <a:latin typeface="OCR A Extended" panose="02010509020102010303" pitchFamily="50" charset="0"/>
              </a:rPr>
              <a:t>Valores</a:t>
            </a:r>
          </a:p>
          <a:p>
            <a:pPr algn="ctr"/>
            <a:r>
              <a:rPr lang="pt-BR" sz="3600" dirty="0">
                <a:solidFill>
                  <a:srgbClr val="00B050"/>
                </a:solidFill>
                <a:latin typeface="OCR A Extended" panose="02010509020102010303" pitchFamily="50" charset="0"/>
              </a:rPr>
              <a:t>Contínuos</a:t>
            </a:r>
            <a:endParaRPr lang="pt-BR" dirty="0">
              <a:solidFill>
                <a:srgbClr val="00B050"/>
              </a:solidFill>
              <a:latin typeface="OCR A Extended" panose="02010509020102010303" pitchFamily="50" charset="0"/>
            </a:endParaRPr>
          </a:p>
        </p:txBody>
      </p:sp>
    </p:spTree>
    <p:extLst>
      <p:ext uri="{BB962C8B-B14F-4D97-AF65-F5344CB8AC3E}">
        <p14:creationId xmlns:p14="http://schemas.microsoft.com/office/powerpoint/2010/main" val="280257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495EDAF2-1387-4F63-9F0D-C786CB39D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88" y="1669747"/>
            <a:ext cx="1722799" cy="1722799"/>
          </a:xfrm>
          <a:prstGeom prst="rect">
            <a:avLst/>
          </a:prstGeom>
        </p:spPr>
      </p:pic>
      <p:sp>
        <p:nvSpPr>
          <p:cNvPr id="12" name="CaixaDeTexto 11">
            <a:extLst>
              <a:ext uri="{FF2B5EF4-FFF2-40B4-BE49-F238E27FC236}">
                <a16:creationId xmlns:a16="http://schemas.microsoft.com/office/drawing/2014/main" id="{F7FC9471-1E3B-471A-8826-55A5FD6914E7}"/>
              </a:ext>
            </a:extLst>
          </p:cNvPr>
          <p:cNvSpPr txBox="1"/>
          <p:nvPr/>
        </p:nvSpPr>
        <p:spPr>
          <a:xfrm>
            <a:off x="308275" y="3392546"/>
            <a:ext cx="2640223" cy="707886"/>
          </a:xfrm>
          <a:prstGeom prst="rect">
            <a:avLst/>
          </a:prstGeom>
          <a:noFill/>
        </p:spPr>
        <p:txBody>
          <a:bodyPr wrap="square" rtlCol="0">
            <a:spAutoFit/>
          </a:bodyPr>
          <a:lstStyle/>
          <a:p>
            <a:pPr algn="ctr"/>
            <a:r>
              <a:rPr lang="pt-BR" sz="2000" dirty="0">
                <a:solidFill>
                  <a:srgbClr val="00B050"/>
                </a:solidFill>
                <a:latin typeface="OCR A Extended" panose="02010509020102010303" pitchFamily="50" charset="0"/>
              </a:rPr>
              <a:t>Previsão de preços de casas</a:t>
            </a:r>
            <a:endParaRPr lang="pt-BR" sz="1100" dirty="0">
              <a:solidFill>
                <a:srgbClr val="00B050"/>
              </a:solidFill>
              <a:latin typeface="OCR A Extended" panose="02010509020102010303" pitchFamily="50" charset="0"/>
            </a:endParaRPr>
          </a:p>
        </p:txBody>
      </p:sp>
      <p:pic>
        <p:nvPicPr>
          <p:cNvPr id="13" name="Imagem 12">
            <a:extLst>
              <a:ext uri="{FF2B5EF4-FFF2-40B4-BE49-F238E27FC236}">
                <a16:creationId xmlns:a16="http://schemas.microsoft.com/office/drawing/2014/main" id="{762A7B32-0FFC-467A-8843-2FBE9D1EC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152" y="4515560"/>
            <a:ext cx="1725501" cy="1647988"/>
          </a:xfrm>
          <a:prstGeom prst="rect">
            <a:avLst/>
          </a:prstGeom>
        </p:spPr>
      </p:pic>
      <p:sp>
        <p:nvSpPr>
          <p:cNvPr id="18" name="CaixaDeTexto 17">
            <a:extLst>
              <a:ext uri="{FF2B5EF4-FFF2-40B4-BE49-F238E27FC236}">
                <a16:creationId xmlns:a16="http://schemas.microsoft.com/office/drawing/2014/main" id="{69A8A4CD-638E-4A9E-ADD3-27865047D09D}"/>
              </a:ext>
            </a:extLst>
          </p:cNvPr>
          <p:cNvSpPr txBox="1"/>
          <p:nvPr/>
        </p:nvSpPr>
        <p:spPr>
          <a:xfrm>
            <a:off x="2606728" y="4749454"/>
            <a:ext cx="2640223" cy="1323439"/>
          </a:xfrm>
          <a:prstGeom prst="rect">
            <a:avLst/>
          </a:prstGeom>
          <a:noFill/>
        </p:spPr>
        <p:txBody>
          <a:bodyPr wrap="square" rtlCol="0">
            <a:spAutoFit/>
          </a:bodyPr>
          <a:lstStyle/>
          <a:p>
            <a:pPr algn="ctr"/>
            <a:r>
              <a:rPr lang="pt-BR" sz="2000" dirty="0">
                <a:solidFill>
                  <a:srgbClr val="00B050"/>
                </a:solidFill>
                <a:latin typeface="OCR A Extended" panose="02010509020102010303" pitchFamily="50" charset="0"/>
              </a:rPr>
              <a:t>Quantos clientes irão migrar para a concorrência?</a:t>
            </a:r>
            <a:endParaRPr lang="pt-BR" sz="1100" dirty="0">
              <a:solidFill>
                <a:srgbClr val="00B050"/>
              </a:solidFill>
              <a:latin typeface="OCR A Extended" panose="02010509020102010303" pitchFamily="50" charset="0"/>
            </a:endParaRPr>
          </a:p>
        </p:txBody>
      </p:sp>
      <p:pic>
        <p:nvPicPr>
          <p:cNvPr id="19" name="Imagem 18">
            <a:extLst>
              <a:ext uri="{FF2B5EF4-FFF2-40B4-BE49-F238E27FC236}">
                <a16:creationId xmlns:a16="http://schemas.microsoft.com/office/drawing/2014/main" id="{554BFA16-D95B-43D1-8067-CBA933A847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6774" y="1964142"/>
            <a:ext cx="4951560" cy="2785253"/>
          </a:xfrm>
          <a:prstGeom prst="rect">
            <a:avLst/>
          </a:prstGeom>
        </p:spPr>
      </p:pic>
      <p:sp>
        <p:nvSpPr>
          <p:cNvPr id="20" name="CaixaDeTexto 19">
            <a:extLst>
              <a:ext uri="{FF2B5EF4-FFF2-40B4-BE49-F238E27FC236}">
                <a16:creationId xmlns:a16="http://schemas.microsoft.com/office/drawing/2014/main" id="{44C7313C-5D4C-4933-A32F-FBFFA98EF00B}"/>
              </a:ext>
            </a:extLst>
          </p:cNvPr>
          <p:cNvSpPr txBox="1"/>
          <p:nvPr/>
        </p:nvSpPr>
        <p:spPr>
          <a:xfrm>
            <a:off x="3299111" y="1669747"/>
            <a:ext cx="3538392" cy="707886"/>
          </a:xfrm>
          <a:prstGeom prst="rect">
            <a:avLst/>
          </a:prstGeom>
          <a:noFill/>
        </p:spPr>
        <p:txBody>
          <a:bodyPr wrap="square" rtlCol="0">
            <a:spAutoFit/>
          </a:bodyPr>
          <a:lstStyle/>
          <a:p>
            <a:pPr algn="ctr"/>
            <a:r>
              <a:rPr lang="pt-BR" sz="2000" dirty="0">
                <a:solidFill>
                  <a:srgbClr val="00B050"/>
                </a:solidFill>
                <a:latin typeface="OCR A Extended" panose="02010509020102010303" pitchFamily="50" charset="0"/>
              </a:rPr>
              <a:t>Previsão de consumo de energia elétrica</a:t>
            </a:r>
            <a:endParaRPr lang="pt-BR" sz="1100" dirty="0">
              <a:solidFill>
                <a:srgbClr val="00B050"/>
              </a:solidFill>
              <a:latin typeface="OCR A Extended" panose="02010509020102010303" pitchFamily="50" charset="0"/>
            </a:endParaRPr>
          </a:p>
        </p:txBody>
      </p:sp>
      <p:pic>
        <p:nvPicPr>
          <p:cNvPr id="42" name="Imagem 41">
            <a:extLst>
              <a:ext uri="{FF2B5EF4-FFF2-40B4-BE49-F238E27FC236}">
                <a16:creationId xmlns:a16="http://schemas.microsoft.com/office/drawing/2014/main" id="{EF8BA758-49BB-49BD-A8B8-2B66651D4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1469" y="1305287"/>
            <a:ext cx="2014509" cy="2012734"/>
          </a:xfrm>
          <a:prstGeom prst="rect">
            <a:avLst/>
          </a:prstGeom>
        </p:spPr>
      </p:pic>
      <p:sp>
        <p:nvSpPr>
          <p:cNvPr id="45" name="CaixaDeTexto 44">
            <a:extLst>
              <a:ext uri="{FF2B5EF4-FFF2-40B4-BE49-F238E27FC236}">
                <a16:creationId xmlns:a16="http://schemas.microsoft.com/office/drawing/2014/main" id="{53F98642-5A8C-4362-B144-3A728E92BB88}"/>
              </a:ext>
            </a:extLst>
          </p:cNvPr>
          <p:cNvSpPr txBox="1"/>
          <p:nvPr/>
        </p:nvSpPr>
        <p:spPr>
          <a:xfrm>
            <a:off x="7418334" y="3315042"/>
            <a:ext cx="4080818" cy="707886"/>
          </a:xfrm>
          <a:prstGeom prst="rect">
            <a:avLst/>
          </a:prstGeom>
          <a:noFill/>
        </p:spPr>
        <p:txBody>
          <a:bodyPr wrap="square" rtlCol="0">
            <a:spAutoFit/>
          </a:bodyPr>
          <a:lstStyle/>
          <a:p>
            <a:pPr algn="ctr"/>
            <a:r>
              <a:rPr lang="pt-BR" sz="2000" dirty="0">
                <a:solidFill>
                  <a:srgbClr val="FF0000"/>
                </a:solidFill>
                <a:latin typeface="OCR A Extended" panose="02010509020102010303" pitchFamily="50" charset="0"/>
              </a:rPr>
              <a:t>Classificação de imagens através de padrões</a:t>
            </a:r>
            <a:endParaRPr lang="pt-BR" sz="1100" dirty="0">
              <a:solidFill>
                <a:srgbClr val="FF0000"/>
              </a:solidFill>
              <a:latin typeface="OCR A Extended" panose="02010509020102010303" pitchFamily="50" charset="0"/>
            </a:endParaRPr>
          </a:p>
        </p:txBody>
      </p:sp>
      <p:pic>
        <p:nvPicPr>
          <p:cNvPr id="49" name="Imagem 48">
            <a:extLst>
              <a:ext uri="{FF2B5EF4-FFF2-40B4-BE49-F238E27FC236}">
                <a16:creationId xmlns:a16="http://schemas.microsoft.com/office/drawing/2014/main" id="{339C1FE7-893C-45A0-B367-04013B110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9511" y="4357649"/>
            <a:ext cx="2197645" cy="2197645"/>
          </a:xfrm>
          <a:prstGeom prst="rect">
            <a:avLst/>
          </a:prstGeom>
        </p:spPr>
      </p:pic>
      <p:sp>
        <p:nvSpPr>
          <p:cNvPr id="50" name="CaixaDeTexto 49">
            <a:extLst>
              <a:ext uri="{FF2B5EF4-FFF2-40B4-BE49-F238E27FC236}">
                <a16:creationId xmlns:a16="http://schemas.microsoft.com/office/drawing/2014/main" id="{1AD6DBA5-CA67-4964-824E-4308EF60CEF0}"/>
              </a:ext>
            </a:extLst>
          </p:cNvPr>
          <p:cNvSpPr txBox="1"/>
          <p:nvPr/>
        </p:nvSpPr>
        <p:spPr>
          <a:xfrm>
            <a:off x="8054809" y="4732174"/>
            <a:ext cx="3036457" cy="1323439"/>
          </a:xfrm>
          <a:prstGeom prst="rect">
            <a:avLst/>
          </a:prstGeom>
          <a:noFill/>
        </p:spPr>
        <p:txBody>
          <a:bodyPr wrap="square" rtlCol="0">
            <a:spAutoFit/>
          </a:bodyPr>
          <a:lstStyle/>
          <a:p>
            <a:pPr algn="ctr"/>
            <a:r>
              <a:rPr lang="pt-BR" sz="2000" dirty="0">
                <a:solidFill>
                  <a:srgbClr val="FF0000"/>
                </a:solidFill>
                <a:latin typeface="OCR A Extended" panose="02010509020102010303" pitchFamily="50" charset="0"/>
              </a:rPr>
              <a:t>Classificar tumores como Malignos ou Benignos</a:t>
            </a:r>
            <a:endParaRPr lang="pt-BR" sz="1100" dirty="0">
              <a:solidFill>
                <a:srgbClr val="FF0000"/>
              </a:solidFill>
              <a:latin typeface="OCR A Extended" panose="02010509020102010303" pitchFamily="50" charset="0"/>
            </a:endParaRPr>
          </a:p>
        </p:txBody>
      </p:sp>
    </p:spTree>
    <p:extLst>
      <p:ext uri="{BB962C8B-B14F-4D97-AF65-F5344CB8AC3E}">
        <p14:creationId xmlns:p14="http://schemas.microsoft.com/office/powerpoint/2010/main" val="85486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1000"/>
                                        <p:tgtEl>
                                          <p:spTgt spid="50"/>
                                        </p:tgtEl>
                                      </p:cBhvr>
                                    </p:animEffect>
                                    <p:anim calcmode="lin" valueType="num">
                                      <p:cBhvr>
                                        <p:cTn id="52" dur="1000" fill="hold"/>
                                        <p:tgtEl>
                                          <p:spTgt spid="50"/>
                                        </p:tgtEl>
                                        <p:attrNameLst>
                                          <p:attrName>ppt_x</p:attrName>
                                        </p:attrNameLst>
                                      </p:cBhvr>
                                      <p:tavLst>
                                        <p:tav tm="0">
                                          <p:val>
                                            <p:strVal val="#ppt_x"/>
                                          </p:val>
                                        </p:tav>
                                        <p:tav tm="100000">
                                          <p:val>
                                            <p:strVal val="#ppt_x"/>
                                          </p:val>
                                        </p:tav>
                                      </p:tavLst>
                                    </p:anim>
                                    <p:anim calcmode="lin" valueType="num">
                                      <p:cBhvr>
                                        <p:cTn id="53" dur="1000" fill="hold"/>
                                        <p:tgtEl>
                                          <p:spTgt spid="5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0" grpId="0"/>
      <p:bldP spid="45"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4235203"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Supervisionado</a:t>
            </a:r>
            <a:endParaRPr lang="pt-BR" sz="600" dirty="0">
              <a:solidFill>
                <a:schemeClr val="bg1">
                  <a:lumMod val="50000"/>
                </a:schemeClr>
              </a:solidFill>
              <a:latin typeface="OCR A Extended" panose="02010509020102010303" pitchFamily="50" charset="0"/>
            </a:endParaRPr>
          </a:p>
        </p:txBody>
      </p:sp>
      <p:pic>
        <p:nvPicPr>
          <p:cNvPr id="7" name="Imagem 6">
            <a:extLst>
              <a:ext uri="{FF2B5EF4-FFF2-40B4-BE49-F238E27FC236}">
                <a16:creationId xmlns:a16="http://schemas.microsoft.com/office/drawing/2014/main" id="{20AE6505-FCDD-4397-B03E-AA2B4FBE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2104791"/>
            <a:ext cx="8297333" cy="4148667"/>
          </a:xfrm>
          <a:prstGeom prst="rect">
            <a:avLst/>
          </a:prstGeom>
        </p:spPr>
      </p:pic>
    </p:spTree>
    <p:extLst>
      <p:ext uri="{BB962C8B-B14F-4D97-AF65-F5344CB8AC3E}">
        <p14:creationId xmlns:p14="http://schemas.microsoft.com/office/powerpoint/2010/main" val="4086479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1">
                    <a:lumMod val="75000"/>
                  </a:schemeClr>
                </a:solidFill>
                <a:latin typeface="OCR A Extended" panose="02010509020102010303" pitchFamily="50" charset="0"/>
              </a:rPr>
              <a:t>O que é </a:t>
            </a:r>
            <a:r>
              <a:rPr lang="pt-BR" sz="3200" dirty="0" err="1">
                <a:solidFill>
                  <a:schemeClr val="bg1">
                    <a:lumMod val="75000"/>
                  </a:schemeClr>
                </a:solidFill>
                <a:latin typeface="OCR A Extended" panose="02010509020102010303" pitchFamily="50" charset="0"/>
              </a:rPr>
              <a:t>Machine</a:t>
            </a:r>
            <a:r>
              <a:rPr lang="pt-BR" sz="3200" dirty="0">
                <a:solidFill>
                  <a:schemeClr val="bg1">
                    <a:lumMod val="75000"/>
                  </a:schemeClr>
                </a:solidFill>
                <a:latin typeface="OCR A Extended" panose="02010509020102010303" pitchFamily="50" charset="0"/>
              </a:rPr>
              <a:t> Learning?</a:t>
            </a:r>
            <a:endParaRPr lang="pt-BR" sz="1100" dirty="0">
              <a:solidFill>
                <a:schemeClr val="bg1">
                  <a:lumMod val="75000"/>
                </a:schemeClr>
              </a:solidFill>
              <a:latin typeface="OCR A Extended" panose="02010509020102010303" pitchFamily="50" charset="0"/>
            </a:endParaRP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1">
                    <a:lumMod val="75000"/>
                  </a:schemeClr>
                </a:solidFill>
                <a:latin typeface="OCR A Extended" panose="02010509020102010303" pitchFamily="50" charset="0"/>
              </a:rPr>
              <a:t>Supervised Learning</a:t>
            </a:r>
            <a:endParaRPr lang="pt-BR" sz="1100" dirty="0">
              <a:solidFill>
                <a:schemeClr val="bg1">
                  <a:lumMod val="7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1">
                    <a:lumMod val="75000"/>
                  </a:schemeClr>
                </a:solidFill>
                <a:latin typeface="OCR A Extended" panose="02010509020102010303" pitchFamily="50" charset="0"/>
              </a:rPr>
              <a:t>Unsupervised Learning</a:t>
            </a:r>
            <a:endParaRPr lang="pt-BR" sz="1100" dirty="0">
              <a:solidFill>
                <a:schemeClr val="bg1">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1">
                    <a:lumMod val="75000"/>
                  </a:schemeClr>
                </a:solidFill>
                <a:latin typeface="OCR A Extended" panose="02010509020102010303" pitchFamily="50" charset="0"/>
              </a:rPr>
              <a:t>Semi-supervised Learning</a:t>
            </a:r>
            <a:endParaRPr lang="pt-BR" sz="1100"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1">
                    <a:lumMod val="75000"/>
                  </a:schemeClr>
                </a:solidFill>
                <a:latin typeface="OCR A Extended" panose="02010509020102010303" pitchFamily="50" charset="0"/>
              </a:rPr>
              <a:t>Reinforcement Learning</a:t>
            </a:r>
            <a:endParaRPr lang="pt-BR" sz="11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799879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1">
                    <a:lumMod val="75000"/>
                  </a:schemeClr>
                </a:solidFill>
                <a:latin typeface="OCR A Extended" panose="02010509020102010303" pitchFamily="50" charset="0"/>
              </a:rPr>
              <a:t>Unsupervised Learning</a:t>
            </a: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endParaRPr lang="pt-BR" sz="1100" dirty="0">
              <a:solidFill>
                <a:schemeClr val="bg2">
                  <a:lumMod val="2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2896543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Unsupervised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Não-Supervisionado</a:t>
            </a:r>
            <a:endParaRPr lang="pt-BR" sz="600" dirty="0">
              <a:solidFill>
                <a:schemeClr val="bg1">
                  <a:lumMod val="50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C1F5241F-D4CD-47EA-BAA0-90C6504F25B9}"/>
              </a:ext>
            </a:extLst>
          </p:cNvPr>
          <p:cNvPicPr>
            <a:picLocks noChangeAspect="1"/>
          </p:cNvPicPr>
          <p:nvPr/>
        </p:nvPicPr>
        <p:blipFill>
          <a:blip r:embed="rId3"/>
          <a:stretch>
            <a:fillRect/>
          </a:stretch>
        </p:blipFill>
        <p:spPr>
          <a:xfrm>
            <a:off x="682449" y="2388834"/>
            <a:ext cx="6334125" cy="3457575"/>
          </a:xfrm>
          <a:prstGeom prst="rect">
            <a:avLst/>
          </a:prstGeom>
        </p:spPr>
      </p:pic>
      <p:pic>
        <p:nvPicPr>
          <p:cNvPr id="4" name="Imagem 3">
            <a:extLst>
              <a:ext uri="{FF2B5EF4-FFF2-40B4-BE49-F238E27FC236}">
                <a16:creationId xmlns:a16="http://schemas.microsoft.com/office/drawing/2014/main" id="{8D6D83BC-D6B9-4D2D-AF0C-CBE6F934017D}"/>
              </a:ext>
            </a:extLst>
          </p:cNvPr>
          <p:cNvPicPr>
            <a:picLocks noChangeAspect="1"/>
          </p:cNvPicPr>
          <p:nvPr/>
        </p:nvPicPr>
        <p:blipFill>
          <a:blip r:embed="rId4"/>
          <a:stretch>
            <a:fillRect/>
          </a:stretch>
        </p:blipFill>
        <p:spPr>
          <a:xfrm>
            <a:off x="7252406" y="2795882"/>
            <a:ext cx="4098847" cy="3457576"/>
          </a:xfrm>
          <a:prstGeom prst="rect">
            <a:avLst/>
          </a:prstGeom>
        </p:spPr>
      </p:pic>
    </p:spTree>
    <p:extLst>
      <p:ext uri="{BB962C8B-B14F-4D97-AF65-F5344CB8AC3E}">
        <p14:creationId xmlns:p14="http://schemas.microsoft.com/office/powerpoint/2010/main" val="104245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Unsupervised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Não-Supervisionado</a:t>
            </a:r>
            <a:endParaRPr lang="pt-BR" sz="600"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A528FC89-84D8-44AB-A5EC-BC4F44A88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851" y="3659925"/>
            <a:ext cx="1939926" cy="1939926"/>
          </a:xfrm>
          <a:prstGeom prst="rect">
            <a:avLst/>
          </a:prstGeom>
        </p:spPr>
      </p:pic>
      <p:pic>
        <p:nvPicPr>
          <p:cNvPr id="8" name="Imagem 7">
            <a:extLst>
              <a:ext uri="{FF2B5EF4-FFF2-40B4-BE49-F238E27FC236}">
                <a16:creationId xmlns:a16="http://schemas.microsoft.com/office/drawing/2014/main" id="{550B2F51-E4B5-4A61-B8F0-6CE0C1263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01" y="1685076"/>
            <a:ext cx="2771775" cy="3914775"/>
          </a:xfrm>
          <a:prstGeom prst="rect">
            <a:avLst/>
          </a:prstGeom>
        </p:spPr>
      </p:pic>
      <p:sp>
        <p:nvSpPr>
          <p:cNvPr id="18" name="CaixaDeTexto 17">
            <a:extLst>
              <a:ext uri="{FF2B5EF4-FFF2-40B4-BE49-F238E27FC236}">
                <a16:creationId xmlns:a16="http://schemas.microsoft.com/office/drawing/2014/main" id="{D8ECA294-CE4A-440C-BA6E-EF6FBB020F70}"/>
              </a:ext>
            </a:extLst>
          </p:cNvPr>
          <p:cNvSpPr txBox="1"/>
          <p:nvPr/>
        </p:nvSpPr>
        <p:spPr>
          <a:xfrm>
            <a:off x="1742191" y="2435308"/>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Os dados </a:t>
            </a:r>
            <a:r>
              <a:rPr lang="pt-BR" sz="2000" b="1" dirty="0">
                <a:solidFill>
                  <a:schemeClr val="bg1">
                    <a:lumMod val="75000"/>
                  </a:schemeClr>
                </a:solidFill>
                <a:latin typeface="OCR A Extended" panose="02010509020102010303" pitchFamily="50" charset="0"/>
              </a:rPr>
              <a:t>não são rotulados!</a:t>
            </a:r>
            <a:endParaRPr lang="pt-BR" sz="2000"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873C8CBA-BF6F-4E43-AE9F-141BF12DFEB2}"/>
              </a:ext>
            </a:extLst>
          </p:cNvPr>
          <p:cNvSpPr txBox="1"/>
          <p:nvPr/>
        </p:nvSpPr>
        <p:spPr>
          <a:xfrm>
            <a:off x="1742190" y="2947864"/>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 </a:t>
            </a:r>
            <a:r>
              <a:rPr lang="pt-BR" sz="2000" b="1" dirty="0">
                <a:solidFill>
                  <a:schemeClr val="bg1">
                    <a:lumMod val="75000"/>
                  </a:schemeClr>
                </a:solidFill>
                <a:latin typeface="OCR A Extended" panose="02010509020102010303" pitchFamily="50" charset="0"/>
              </a:rPr>
              <a:t>OUTPUT</a:t>
            </a:r>
            <a:r>
              <a:rPr lang="pt-BR" sz="2000" dirty="0">
                <a:solidFill>
                  <a:schemeClr val="bg1">
                    <a:lumMod val="75000"/>
                  </a:schemeClr>
                </a:solidFill>
                <a:latin typeface="OCR A Extended" panose="02010509020102010303" pitchFamily="50" charset="0"/>
              </a:rPr>
              <a:t> não é fornecido ao modelo...</a:t>
            </a:r>
          </a:p>
        </p:txBody>
      </p:sp>
      <p:sp>
        <p:nvSpPr>
          <p:cNvPr id="20" name="CaixaDeTexto 19">
            <a:extLst>
              <a:ext uri="{FF2B5EF4-FFF2-40B4-BE49-F238E27FC236}">
                <a16:creationId xmlns:a16="http://schemas.microsoft.com/office/drawing/2014/main" id="{635575CC-1B25-4EC4-9B0B-9DB4D817C26D}"/>
              </a:ext>
            </a:extLst>
          </p:cNvPr>
          <p:cNvSpPr txBox="1"/>
          <p:nvPr/>
        </p:nvSpPr>
        <p:spPr>
          <a:xfrm>
            <a:off x="1742189" y="6053403"/>
            <a:ext cx="846296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 Mesmo assim é retornada uma resposta.</a:t>
            </a:r>
          </a:p>
        </p:txBody>
      </p:sp>
    </p:spTree>
    <p:extLst>
      <p:ext uri="{BB962C8B-B14F-4D97-AF65-F5344CB8AC3E}">
        <p14:creationId xmlns:p14="http://schemas.microsoft.com/office/powerpoint/2010/main" val="190156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Unsupervised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err="1">
                <a:solidFill>
                  <a:schemeClr val="bg1">
                    <a:lumMod val="75000"/>
                  </a:schemeClr>
                </a:solidFill>
                <a:latin typeface="OCR A Extended" panose="02010509020102010303" pitchFamily="50" charset="0"/>
              </a:rPr>
              <a:t>Clusterização</a:t>
            </a:r>
            <a:endParaRPr lang="pt-BR" sz="600" b="1"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482574" y="1524526"/>
            <a:ext cx="4492978" cy="954107"/>
          </a:xfrm>
          <a:prstGeom prst="rect">
            <a:avLst/>
          </a:prstGeom>
          <a:noFill/>
        </p:spPr>
        <p:txBody>
          <a:bodyPr wrap="square" rtlCol="0">
            <a:spAutoFit/>
          </a:bodyPr>
          <a:lstStyle/>
          <a:p>
            <a:pPr algn="ctr"/>
            <a:r>
              <a:rPr lang="pt-BR" sz="2800" b="1" dirty="0">
                <a:solidFill>
                  <a:schemeClr val="bg1">
                    <a:lumMod val="75000"/>
                  </a:schemeClr>
                </a:solidFill>
                <a:latin typeface="OCR A Extended" panose="02010509020102010303" pitchFamily="50" charset="0"/>
              </a:rPr>
              <a:t>Redução de Dimensionalidade</a:t>
            </a:r>
            <a:endParaRPr lang="pt-BR" sz="600" b="1"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CF47A00B-F4F8-46E5-BB6C-7F99BE14EBFA}"/>
              </a:ext>
            </a:extLst>
          </p:cNvPr>
          <p:cNvSpPr txBox="1"/>
          <p:nvPr/>
        </p:nvSpPr>
        <p:spPr>
          <a:xfrm>
            <a:off x="1228424" y="5440443"/>
            <a:ext cx="3811516" cy="646331"/>
          </a:xfrm>
          <a:prstGeom prst="rect">
            <a:avLst/>
          </a:prstGeom>
          <a:noFill/>
        </p:spPr>
        <p:txBody>
          <a:bodyPr wrap="square" rtlCol="0">
            <a:spAutoFit/>
          </a:bodyPr>
          <a:lstStyle/>
          <a:p>
            <a:pPr algn="ctr"/>
            <a:r>
              <a:rPr lang="pt-BR" sz="3600" dirty="0">
                <a:solidFill>
                  <a:schemeClr val="accent5">
                    <a:lumMod val="60000"/>
                    <a:lumOff val="40000"/>
                  </a:schemeClr>
                </a:solidFill>
                <a:latin typeface="OCR A Extended" panose="02010509020102010303" pitchFamily="50" charset="0"/>
              </a:rPr>
              <a:t>Agrupamento</a:t>
            </a:r>
            <a:endParaRPr lang="pt-BR" dirty="0">
              <a:solidFill>
                <a:schemeClr val="accent5">
                  <a:lumMod val="60000"/>
                  <a:lumOff val="40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922155" y="5440443"/>
            <a:ext cx="4017466" cy="646331"/>
          </a:xfrm>
          <a:prstGeom prst="rect">
            <a:avLst/>
          </a:prstGeom>
          <a:noFill/>
        </p:spPr>
        <p:txBody>
          <a:bodyPr wrap="square" rtlCol="0">
            <a:spAutoFit/>
          </a:bodyPr>
          <a:lstStyle/>
          <a:p>
            <a:pPr algn="ctr"/>
            <a:r>
              <a:rPr lang="pt-BR" sz="3600" dirty="0">
                <a:solidFill>
                  <a:schemeClr val="accent2">
                    <a:lumMod val="75000"/>
                  </a:schemeClr>
                </a:solidFill>
                <a:latin typeface="OCR A Extended" panose="02010509020102010303" pitchFamily="50" charset="0"/>
              </a:rPr>
              <a:t>Aprimoramento</a:t>
            </a:r>
            <a:endParaRPr lang="pt-BR" dirty="0">
              <a:solidFill>
                <a:schemeClr val="accent2">
                  <a:lumMod val="75000"/>
                </a:schemeClr>
              </a:solidFill>
              <a:latin typeface="OCR A Extended" panose="02010509020102010303" pitchFamily="50" charset="0"/>
            </a:endParaRPr>
          </a:p>
        </p:txBody>
      </p:sp>
      <p:pic>
        <p:nvPicPr>
          <p:cNvPr id="4" name="Imagem 3">
            <a:extLst>
              <a:ext uri="{FF2B5EF4-FFF2-40B4-BE49-F238E27FC236}">
                <a16:creationId xmlns:a16="http://schemas.microsoft.com/office/drawing/2014/main" id="{3B163EE3-5D84-40EC-8E7E-5258EF5FE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301" y="2585824"/>
            <a:ext cx="2157465" cy="2623945"/>
          </a:xfrm>
          <a:prstGeom prst="rect">
            <a:avLst/>
          </a:prstGeom>
        </p:spPr>
      </p:pic>
      <p:sp>
        <p:nvSpPr>
          <p:cNvPr id="9" name="Seta: para Baixo 8">
            <a:extLst>
              <a:ext uri="{FF2B5EF4-FFF2-40B4-BE49-F238E27FC236}">
                <a16:creationId xmlns:a16="http://schemas.microsoft.com/office/drawing/2014/main" id="{FD5E5203-EF9B-44F8-AD10-54EADACBBA74}"/>
              </a:ext>
            </a:extLst>
          </p:cNvPr>
          <p:cNvSpPr/>
          <p:nvPr/>
        </p:nvSpPr>
        <p:spPr>
          <a:xfrm>
            <a:off x="8230977" y="3072638"/>
            <a:ext cx="1399822" cy="1907823"/>
          </a:xfrm>
          <a:prstGeom prst="downArrow">
            <a:avLst/>
          </a:prstGeom>
          <a:solidFill>
            <a:schemeClr val="accent2">
              <a:lumMod val="75000"/>
            </a:schemeClr>
          </a:solidFill>
          <a:ln w="571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b="1">
              <a:ln w="76200">
                <a:solidFill>
                  <a:schemeClr val="bg1"/>
                </a:solidFill>
                <a:prstDash val="solid"/>
              </a:ln>
              <a:solidFill>
                <a:schemeClr val="bg1"/>
              </a:solidFill>
            </a:endParaRPr>
          </a:p>
        </p:txBody>
      </p:sp>
    </p:spTree>
    <p:extLst>
      <p:ext uri="{BB962C8B-B14F-4D97-AF65-F5344CB8AC3E}">
        <p14:creationId xmlns:p14="http://schemas.microsoft.com/office/powerpoint/2010/main" val="64789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1500"/>
                                        <p:tgtEl>
                                          <p:spTgt spid="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Unsupervised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pic>
        <p:nvPicPr>
          <p:cNvPr id="14" name="Imagem 13">
            <a:extLst>
              <a:ext uri="{FF2B5EF4-FFF2-40B4-BE49-F238E27FC236}">
                <a16:creationId xmlns:a16="http://schemas.microsoft.com/office/drawing/2014/main" id="{7DD52CF5-1525-4E62-ACFD-A61FA1054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040" y="2209518"/>
            <a:ext cx="3169865" cy="3169865"/>
          </a:xfrm>
          <a:prstGeom prst="rect">
            <a:avLst/>
          </a:prstGeom>
        </p:spPr>
      </p:pic>
      <p:sp>
        <p:nvSpPr>
          <p:cNvPr id="15" name="CaixaDeTexto 14">
            <a:extLst>
              <a:ext uri="{FF2B5EF4-FFF2-40B4-BE49-F238E27FC236}">
                <a16:creationId xmlns:a16="http://schemas.microsoft.com/office/drawing/2014/main" id="{7FD36755-FF3B-4B15-B396-310A94367232}"/>
              </a:ext>
            </a:extLst>
          </p:cNvPr>
          <p:cNvSpPr txBox="1"/>
          <p:nvPr/>
        </p:nvSpPr>
        <p:spPr>
          <a:xfrm>
            <a:off x="1885933" y="5498127"/>
            <a:ext cx="8658577"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OCR A Extended" panose="02010509020102010303" pitchFamily="50" charset="0"/>
              </a:rPr>
              <a:t>Classificação de clientes em subgrupos com padrões de compra semelhantes – ofertas diferenciadas</a:t>
            </a:r>
            <a:endParaRPr lang="pt-BR" sz="1100" dirty="0">
              <a:solidFill>
                <a:schemeClr val="accent5">
                  <a:lumMod val="60000"/>
                  <a:lumOff val="40000"/>
                </a:schemeClr>
              </a:solidFill>
              <a:latin typeface="OCR A Extended" panose="02010509020102010303" pitchFamily="50" charset="0"/>
            </a:endParaRPr>
          </a:p>
        </p:txBody>
      </p:sp>
      <p:pic>
        <p:nvPicPr>
          <p:cNvPr id="17" name="Imagem 16">
            <a:extLst>
              <a:ext uri="{FF2B5EF4-FFF2-40B4-BE49-F238E27FC236}">
                <a16:creationId xmlns:a16="http://schemas.microsoft.com/office/drawing/2014/main" id="{837FB349-0B14-444A-9893-81972730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718" y="2113624"/>
            <a:ext cx="2757311" cy="2757311"/>
          </a:xfrm>
          <a:prstGeom prst="rect">
            <a:avLst/>
          </a:prstGeom>
        </p:spPr>
      </p:pic>
      <p:sp>
        <p:nvSpPr>
          <p:cNvPr id="18" name="CaixaDeTexto 17">
            <a:extLst>
              <a:ext uri="{FF2B5EF4-FFF2-40B4-BE49-F238E27FC236}">
                <a16:creationId xmlns:a16="http://schemas.microsoft.com/office/drawing/2014/main" id="{428A6EFF-C800-4411-A55C-5060307AB2FE}"/>
              </a:ext>
            </a:extLst>
          </p:cNvPr>
          <p:cNvSpPr txBox="1"/>
          <p:nvPr/>
        </p:nvSpPr>
        <p:spPr>
          <a:xfrm>
            <a:off x="8384752" y="1373983"/>
            <a:ext cx="3663244"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OCR A Extended" panose="02010509020102010303" pitchFamily="50" charset="0"/>
              </a:rPr>
              <a:t>Agrupamento de notícias semelhantes.</a:t>
            </a:r>
            <a:endParaRPr lang="pt-BR" sz="1100" dirty="0">
              <a:solidFill>
                <a:schemeClr val="accent5">
                  <a:lumMod val="60000"/>
                  <a:lumOff val="40000"/>
                </a:schemeClr>
              </a:solidFill>
              <a:latin typeface="OCR A Extended" panose="02010509020102010303" pitchFamily="50" charset="0"/>
            </a:endParaRPr>
          </a:p>
        </p:txBody>
      </p:sp>
      <p:pic>
        <p:nvPicPr>
          <p:cNvPr id="20" name="Gráfico 19">
            <a:extLst>
              <a:ext uri="{FF2B5EF4-FFF2-40B4-BE49-F238E27FC236}">
                <a16:creationId xmlns:a16="http://schemas.microsoft.com/office/drawing/2014/main" id="{768A2E5F-659F-46F6-840E-E6C4471607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367456">
            <a:off x="1078998" y="2395391"/>
            <a:ext cx="2752256" cy="746412"/>
          </a:xfrm>
          <a:prstGeom prst="rect">
            <a:avLst/>
          </a:prstGeom>
        </p:spPr>
      </p:pic>
      <p:sp>
        <p:nvSpPr>
          <p:cNvPr id="22" name="CaixaDeTexto 21">
            <a:extLst>
              <a:ext uri="{FF2B5EF4-FFF2-40B4-BE49-F238E27FC236}">
                <a16:creationId xmlns:a16="http://schemas.microsoft.com/office/drawing/2014/main" id="{F6FF6CBC-381F-4197-A4E3-BF866CA7174A}"/>
              </a:ext>
            </a:extLst>
          </p:cNvPr>
          <p:cNvSpPr txBox="1"/>
          <p:nvPr/>
        </p:nvSpPr>
        <p:spPr>
          <a:xfrm>
            <a:off x="1035544" y="3306385"/>
            <a:ext cx="3663244"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OCR A Extended" panose="02010509020102010303" pitchFamily="50" charset="0"/>
              </a:rPr>
              <a:t>Sistemas de Recomendação</a:t>
            </a:r>
            <a:endParaRPr lang="pt-BR" sz="1100" dirty="0">
              <a:solidFill>
                <a:schemeClr val="accent5">
                  <a:lumMod val="60000"/>
                  <a:lumOff val="40000"/>
                </a:schemeClr>
              </a:solidFill>
              <a:latin typeface="OCR A Extended" panose="02010509020102010303" pitchFamily="50" charset="0"/>
            </a:endParaRPr>
          </a:p>
        </p:txBody>
      </p:sp>
    </p:spTree>
    <p:extLst>
      <p:ext uri="{BB962C8B-B14F-4D97-AF65-F5344CB8AC3E}">
        <p14:creationId xmlns:p14="http://schemas.microsoft.com/office/powerpoint/2010/main" val="353838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Unsupervised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Não-Supervisionado</a:t>
            </a:r>
            <a:endParaRPr lang="pt-BR" sz="600" dirty="0">
              <a:solidFill>
                <a:schemeClr val="bg1">
                  <a:lumMod val="50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76E1978D-3C38-4B58-9578-D60DD2632DBA}"/>
              </a:ext>
            </a:extLst>
          </p:cNvPr>
          <p:cNvPicPr>
            <a:picLocks noChangeAspect="1"/>
          </p:cNvPicPr>
          <p:nvPr/>
        </p:nvPicPr>
        <p:blipFill>
          <a:blip r:embed="rId3"/>
          <a:stretch>
            <a:fillRect/>
          </a:stretch>
        </p:blipFill>
        <p:spPr>
          <a:xfrm>
            <a:off x="2775551" y="2298346"/>
            <a:ext cx="7090938" cy="3767988"/>
          </a:xfrm>
          <a:prstGeom prst="rect">
            <a:avLst/>
          </a:prstGeom>
        </p:spPr>
      </p:pic>
    </p:spTree>
    <p:extLst>
      <p:ext uri="{BB962C8B-B14F-4D97-AF65-F5344CB8AC3E}">
        <p14:creationId xmlns:p14="http://schemas.microsoft.com/office/powerpoint/2010/main" val="317208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1">
                    <a:lumMod val="75000"/>
                  </a:schemeClr>
                </a:solidFill>
                <a:latin typeface="OCR A Extended" panose="02010509020102010303" pitchFamily="50" charset="0"/>
              </a:rPr>
              <a:t>Semi-supervised Learning</a:t>
            </a: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1171954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Semi-supervised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a:t>
            </a:r>
            <a:r>
              <a:rPr lang="pt-BR" sz="2000" dirty="0" err="1">
                <a:solidFill>
                  <a:schemeClr val="bg1">
                    <a:lumMod val="50000"/>
                  </a:schemeClr>
                </a:solidFill>
                <a:latin typeface="OCR A Extended" panose="02010509020102010303" pitchFamily="50" charset="0"/>
              </a:rPr>
              <a:t>Semi-Supervisionado</a:t>
            </a:r>
            <a:endParaRPr lang="pt-BR" sz="600" dirty="0">
              <a:solidFill>
                <a:schemeClr val="bg1">
                  <a:lumMod val="50000"/>
                </a:schemeClr>
              </a:solidFill>
              <a:latin typeface="OCR A Extended" panose="02010509020102010303" pitchFamily="50" charset="0"/>
            </a:endParaRPr>
          </a:p>
        </p:txBody>
      </p:sp>
      <p:pic>
        <p:nvPicPr>
          <p:cNvPr id="5" name="Imagem 4">
            <a:extLst>
              <a:ext uri="{FF2B5EF4-FFF2-40B4-BE49-F238E27FC236}">
                <a16:creationId xmlns:a16="http://schemas.microsoft.com/office/drawing/2014/main" id="{F25C0B91-CE2B-419B-ABA2-214B78F4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541" y="2427158"/>
            <a:ext cx="3217286" cy="3217286"/>
          </a:xfrm>
          <a:prstGeom prst="rect">
            <a:avLst/>
          </a:prstGeom>
        </p:spPr>
      </p:pic>
      <p:pic>
        <p:nvPicPr>
          <p:cNvPr id="7" name="Imagem 6">
            <a:extLst>
              <a:ext uri="{FF2B5EF4-FFF2-40B4-BE49-F238E27FC236}">
                <a16:creationId xmlns:a16="http://schemas.microsoft.com/office/drawing/2014/main" id="{A74CD7C2-DAC8-4950-9C54-ED70392CB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5534" y="2427158"/>
            <a:ext cx="3217286" cy="3217286"/>
          </a:xfrm>
          <a:prstGeom prst="rect">
            <a:avLst/>
          </a:prstGeom>
        </p:spPr>
      </p:pic>
    </p:spTree>
    <p:extLst>
      <p:ext uri="{BB962C8B-B14F-4D97-AF65-F5344CB8AC3E}">
        <p14:creationId xmlns:p14="http://schemas.microsoft.com/office/powerpoint/2010/main" val="175576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Semi-supervised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a:t>
            </a:r>
            <a:r>
              <a:rPr lang="pt-BR" sz="2000" dirty="0" err="1">
                <a:solidFill>
                  <a:schemeClr val="bg1">
                    <a:lumMod val="75000"/>
                  </a:schemeClr>
                </a:solidFill>
                <a:latin typeface="OCR A Extended" panose="02010509020102010303" pitchFamily="50" charset="0"/>
              </a:rPr>
              <a:t>Semi-Supervisionado</a:t>
            </a:r>
            <a:endParaRPr lang="pt-BR" sz="6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D8ECA294-CE4A-440C-BA6E-EF6FBB020F70}"/>
              </a:ext>
            </a:extLst>
          </p:cNvPr>
          <p:cNvSpPr txBox="1"/>
          <p:nvPr/>
        </p:nvSpPr>
        <p:spPr>
          <a:xfrm>
            <a:off x="1030042" y="2563490"/>
            <a:ext cx="4740383" cy="1015663"/>
          </a:xfrm>
          <a:prstGeom prst="rect">
            <a:avLst/>
          </a:prstGeom>
          <a:noFill/>
        </p:spPr>
        <p:txBody>
          <a:bodyPr wrap="square" rtlCol="0">
            <a:spAutoFit/>
          </a:bodyPr>
          <a:lstStyle/>
          <a:p>
            <a:pPr algn="ctr"/>
            <a:r>
              <a:rPr lang="pt-BR" sz="2000" dirty="0">
                <a:solidFill>
                  <a:schemeClr val="bg1">
                    <a:lumMod val="75000"/>
                  </a:schemeClr>
                </a:solidFill>
                <a:latin typeface="OCR A Extended" panose="02010509020102010303" pitchFamily="50" charset="0"/>
              </a:rPr>
              <a:t>Parcela </a:t>
            </a:r>
            <a:r>
              <a:rPr lang="pt-BR" sz="2000" b="1" dirty="0">
                <a:solidFill>
                  <a:schemeClr val="accent5">
                    <a:lumMod val="75000"/>
                  </a:schemeClr>
                </a:solidFill>
                <a:latin typeface="OCR A Extended" panose="02010509020102010303" pitchFamily="50" charset="0"/>
              </a:rPr>
              <a:t>Supervisionada</a:t>
            </a:r>
            <a:r>
              <a:rPr lang="pt-BR" sz="2000" b="1" dirty="0">
                <a:solidFill>
                  <a:schemeClr val="bg1">
                    <a:lumMod val="75000"/>
                  </a:schemeClr>
                </a:solidFill>
                <a:latin typeface="OCR A Extended" panose="02010509020102010303" pitchFamily="50" charset="0"/>
              </a:rPr>
              <a:t> </a:t>
            </a:r>
          </a:p>
          <a:p>
            <a:pPr algn="ctr"/>
            <a:r>
              <a:rPr lang="pt-BR" sz="2000" b="1" dirty="0">
                <a:solidFill>
                  <a:schemeClr val="bg1">
                    <a:lumMod val="75000"/>
                  </a:schemeClr>
                </a:solidFill>
                <a:latin typeface="OCR A Extended" panose="02010509020102010303" pitchFamily="50" charset="0"/>
              </a:rPr>
              <a:t>+</a:t>
            </a:r>
          </a:p>
          <a:p>
            <a:pPr algn="ctr"/>
            <a:r>
              <a:rPr lang="pt-BR" sz="2000" b="1" dirty="0">
                <a:solidFill>
                  <a:schemeClr val="bg1">
                    <a:lumMod val="75000"/>
                  </a:schemeClr>
                </a:solidFill>
                <a:latin typeface="OCR A Extended" panose="02010509020102010303" pitchFamily="50" charset="0"/>
              </a:rPr>
              <a:t>P</a:t>
            </a:r>
            <a:r>
              <a:rPr lang="pt-BR" sz="2000" dirty="0">
                <a:solidFill>
                  <a:schemeClr val="bg1">
                    <a:lumMod val="75000"/>
                  </a:schemeClr>
                </a:solidFill>
                <a:latin typeface="OCR A Extended" panose="02010509020102010303" pitchFamily="50" charset="0"/>
              </a:rPr>
              <a:t>arcela </a:t>
            </a:r>
            <a:r>
              <a:rPr lang="pt-BR" sz="2000" b="1" dirty="0">
                <a:solidFill>
                  <a:schemeClr val="accent5">
                    <a:lumMod val="75000"/>
                  </a:schemeClr>
                </a:solidFill>
                <a:latin typeface="OCR A Extended" panose="02010509020102010303" pitchFamily="50" charset="0"/>
              </a:rPr>
              <a:t>Não-Supervisionada</a:t>
            </a:r>
            <a:endParaRPr lang="pt-BR" sz="2000" dirty="0">
              <a:solidFill>
                <a:schemeClr val="accent5">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635575CC-1B25-4EC4-9B0B-9DB4D817C26D}"/>
              </a:ext>
            </a:extLst>
          </p:cNvPr>
          <p:cNvSpPr txBox="1"/>
          <p:nvPr/>
        </p:nvSpPr>
        <p:spPr>
          <a:xfrm>
            <a:off x="2092145" y="5344311"/>
            <a:ext cx="846296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 Desde que um rótulo seja fornecido. </a:t>
            </a:r>
          </a:p>
        </p:txBody>
      </p:sp>
      <p:pic>
        <p:nvPicPr>
          <p:cNvPr id="4" name="Imagem 3">
            <a:extLst>
              <a:ext uri="{FF2B5EF4-FFF2-40B4-BE49-F238E27FC236}">
                <a16:creationId xmlns:a16="http://schemas.microsoft.com/office/drawing/2014/main" id="{86217A5D-0952-4B96-B36F-EB288F86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574" y="1594380"/>
            <a:ext cx="4333875" cy="4238625"/>
          </a:xfrm>
          <a:prstGeom prst="rect">
            <a:avLst/>
          </a:prstGeom>
        </p:spPr>
      </p:pic>
      <p:sp>
        <p:nvSpPr>
          <p:cNvPr id="12" name="CaixaDeTexto 11">
            <a:extLst>
              <a:ext uri="{FF2B5EF4-FFF2-40B4-BE49-F238E27FC236}">
                <a16:creationId xmlns:a16="http://schemas.microsoft.com/office/drawing/2014/main" id="{2CC743E8-0870-470B-8103-1024B0035D92}"/>
              </a:ext>
            </a:extLst>
          </p:cNvPr>
          <p:cNvSpPr txBox="1"/>
          <p:nvPr/>
        </p:nvSpPr>
        <p:spPr>
          <a:xfrm>
            <a:off x="1030042" y="4416028"/>
            <a:ext cx="6346300" cy="707886"/>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 algoritmo identifica padrões por conta própria... </a:t>
            </a:r>
          </a:p>
        </p:txBody>
      </p:sp>
    </p:spTree>
    <p:extLst>
      <p:ext uri="{BB962C8B-B14F-4D97-AF65-F5344CB8AC3E}">
        <p14:creationId xmlns:p14="http://schemas.microsoft.com/office/powerpoint/2010/main" val="118218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3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000" fill="hold"/>
                                        <p:tgtEl>
                                          <p:spTgt spid="20"/>
                                        </p:tgtEl>
                                        <p:attrNameLst>
                                          <p:attrName>ppt_w</p:attrName>
                                        </p:attrNameLst>
                                      </p:cBhvr>
                                      <p:tavLst>
                                        <p:tav tm="0">
                                          <p:val>
                                            <p:fltVal val="0"/>
                                          </p:val>
                                        </p:tav>
                                        <p:tav tm="100000">
                                          <p:val>
                                            <p:strVal val="#ppt_w"/>
                                          </p:val>
                                        </p:tav>
                                      </p:tavLst>
                                    </p:anim>
                                    <p:anim calcmode="lin" valueType="num">
                                      <p:cBhvr>
                                        <p:cTn id="26" dur="1000" fill="hold"/>
                                        <p:tgtEl>
                                          <p:spTgt spid="20"/>
                                        </p:tgtEl>
                                        <p:attrNameLst>
                                          <p:attrName>ppt_h</p:attrName>
                                        </p:attrNameLst>
                                      </p:cBhvr>
                                      <p:tavLst>
                                        <p:tav tm="0">
                                          <p:val>
                                            <p:fltVal val="0"/>
                                          </p:val>
                                        </p:tav>
                                        <p:tav tm="100000">
                                          <p:val>
                                            <p:strVal val="#ppt_h"/>
                                          </p:val>
                                        </p:tav>
                                      </p:tavLst>
                                    </p:anim>
                                    <p:anim calcmode="lin" valueType="num">
                                      <p:cBhvr>
                                        <p:cTn id="27" dur="1000" fill="hold"/>
                                        <p:tgtEl>
                                          <p:spTgt spid="20"/>
                                        </p:tgtEl>
                                        <p:attrNameLst>
                                          <p:attrName>style.rotation</p:attrName>
                                        </p:attrNameLst>
                                      </p:cBhvr>
                                      <p:tavLst>
                                        <p:tav tm="0">
                                          <p:val>
                                            <p:fltVal val="90"/>
                                          </p:val>
                                        </p:tav>
                                        <p:tav tm="100000">
                                          <p:val>
                                            <p:fltVal val="0"/>
                                          </p:val>
                                        </p:tav>
                                      </p:tavLst>
                                    </p:anim>
                                    <p:animEffect transition="in" filter="fade">
                                      <p:cBhvr>
                                        <p:cTn id="2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Semi-supervised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a:t>
            </a:r>
            <a:r>
              <a:rPr lang="pt-BR" sz="2000" dirty="0" err="1">
                <a:solidFill>
                  <a:schemeClr val="bg1">
                    <a:lumMod val="75000"/>
                  </a:schemeClr>
                </a:solidFill>
                <a:latin typeface="OCR A Extended" panose="02010509020102010303" pitchFamily="50" charset="0"/>
              </a:rPr>
              <a:t>Semi-Supervisionado</a:t>
            </a:r>
            <a:endParaRPr lang="pt-BR" sz="600"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10FB1EFB-919F-4F50-B159-565910195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443" y="2165718"/>
            <a:ext cx="3565913" cy="3565913"/>
          </a:xfrm>
          <a:prstGeom prst="rect">
            <a:avLst/>
          </a:prstGeom>
        </p:spPr>
      </p:pic>
      <p:sp>
        <p:nvSpPr>
          <p:cNvPr id="13" name="CaixaDeTexto 12">
            <a:extLst>
              <a:ext uri="{FF2B5EF4-FFF2-40B4-BE49-F238E27FC236}">
                <a16:creationId xmlns:a16="http://schemas.microsoft.com/office/drawing/2014/main" id="{27D0AC34-1267-4823-A297-63F325F54131}"/>
              </a:ext>
            </a:extLst>
          </p:cNvPr>
          <p:cNvSpPr txBox="1"/>
          <p:nvPr/>
        </p:nvSpPr>
        <p:spPr>
          <a:xfrm>
            <a:off x="6355645" y="2901737"/>
            <a:ext cx="3663244" cy="1631216"/>
          </a:xfrm>
          <a:prstGeom prst="rect">
            <a:avLst/>
          </a:prstGeom>
          <a:noFill/>
        </p:spPr>
        <p:txBody>
          <a:bodyPr wrap="square" rtlCol="0">
            <a:spAutoFit/>
          </a:bodyPr>
          <a:lstStyle/>
          <a:p>
            <a:pPr algn="ctr"/>
            <a:r>
              <a:rPr lang="pt-BR" sz="2000" dirty="0">
                <a:solidFill>
                  <a:srgbClr val="CC3399"/>
                </a:solidFill>
                <a:latin typeface="OCR A Extended" panose="02010509020102010303" pitchFamily="50" charset="0"/>
              </a:rPr>
              <a:t>Identificação de fotos de familiares em sistemas de hospedagem (Google </a:t>
            </a:r>
            <a:r>
              <a:rPr lang="pt-BR" sz="2000" dirty="0" err="1">
                <a:solidFill>
                  <a:srgbClr val="CC3399"/>
                </a:solidFill>
                <a:latin typeface="OCR A Extended" panose="02010509020102010303" pitchFamily="50" charset="0"/>
              </a:rPr>
              <a:t>Photos</a:t>
            </a:r>
            <a:r>
              <a:rPr lang="pt-BR" sz="2000" dirty="0">
                <a:solidFill>
                  <a:srgbClr val="CC3399"/>
                </a:solidFill>
                <a:latin typeface="OCR A Extended" panose="02010509020102010303" pitchFamily="50" charset="0"/>
              </a:rPr>
              <a:t>, Facebook)</a:t>
            </a:r>
            <a:endParaRPr lang="pt-BR" sz="1100" dirty="0">
              <a:solidFill>
                <a:srgbClr val="CC3399"/>
              </a:solidFill>
              <a:latin typeface="OCR A Extended" panose="02010509020102010303" pitchFamily="50" charset="0"/>
            </a:endParaRPr>
          </a:p>
        </p:txBody>
      </p:sp>
    </p:spTree>
    <p:extLst>
      <p:ext uri="{BB962C8B-B14F-4D97-AF65-F5344CB8AC3E}">
        <p14:creationId xmlns:p14="http://schemas.microsoft.com/office/powerpoint/2010/main" val="39837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1">
                    <a:lumMod val="75000"/>
                  </a:schemeClr>
                </a:solidFill>
                <a:latin typeface="OCR A Extended" panose="02010509020102010303" pitchFamily="50" charset="0"/>
              </a:rPr>
              <a:t>Formas de se aplicar modelos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1">
                    <a:lumMod val="75000"/>
                  </a:schemeClr>
                </a:solidFill>
                <a:latin typeface="OCR A Extended" panose="02010509020102010303" pitchFamily="50" charset="0"/>
              </a:rPr>
              <a:t>Batch </a:t>
            </a:r>
            <a:r>
              <a:rPr lang="pt-BR" sz="3200" i="1" dirty="0" err="1">
                <a:solidFill>
                  <a:schemeClr val="bg1">
                    <a:lumMod val="75000"/>
                  </a:schemeClr>
                </a:solidFill>
                <a:latin typeface="OCR A Extended" panose="02010509020102010303" pitchFamily="50" charset="0"/>
              </a:rPr>
              <a:t>vs</a:t>
            </a:r>
            <a:r>
              <a:rPr lang="pt-BR" sz="3200" i="1" dirty="0">
                <a:solidFill>
                  <a:schemeClr val="bg1">
                    <a:lumMod val="75000"/>
                  </a:schemeClr>
                </a:solidFill>
                <a:latin typeface="OCR A Extended" panose="02010509020102010303" pitchFamily="50" charset="0"/>
              </a:rPr>
              <a:t> </a:t>
            </a:r>
            <a:r>
              <a:rPr lang="pt-BR" sz="3200" dirty="0">
                <a:solidFill>
                  <a:schemeClr val="bg1">
                    <a:lumMod val="75000"/>
                  </a:schemeClr>
                </a:solidFill>
                <a:latin typeface="OCR A Extended" panose="02010509020102010303" pitchFamily="50" charset="0"/>
              </a:rPr>
              <a:t>Online</a:t>
            </a:r>
            <a:endParaRPr lang="pt-BR" sz="1100" dirty="0">
              <a:solidFill>
                <a:schemeClr val="bg1">
                  <a:lumMod val="7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1">
                    <a:lumMod val="75000"/>
                  </a:schemeClr>
                </a:solidFill>
                <a:latin typeface="OCR A Extended" panose="02010509020102010303" pitchFamily="50" charset="0"/>
              </a:rPr>
              <a:t>Instance </a:t>
            </a:r>
            <a:r>
              <a:rPr lang="pt-BR" sz="3200" i="1" dirty="0" err="1">
                <a:solidFill>
                  <a:schemeClr val="bg1">
                    <a:lumMod val="75000"/>
                  </a:schemeClr>
                </a:solidFill>
                <a:latin typeface="OCR A Extended" panose="02010509020102010303" pitchFamily="50" charset="0"/>
              </a:rPr>
              <a:t>vs</a:t>
            </a:r>
            <a:r>
              <a:rPr lang="pt-BR" sz="3200" i="1" dirty="0">
                <a:solidFill>
                  <a:schemeClr val="bg1">
                    <a:lumMod val="75000"/>
                  </a:schemeClr>
                </a:solidFill>
                <a:latin typeface="OCR A Extended" panose="02010509020102010303" pitchFamily="50" charset="0"/>
              </a:rPr>
              <a:t> </a:t>
            </a:r>
            <a:r>
              <a:rPr lang="pt-BR" sz="3200" dirty="0" err="1">
                <a:solidFill>
                  <a:schemeClr val="bg1">
                    <a:lumMod val="75000"/>
                  </a:schemeClr>
                </a:solidFill>
                <a:latin typeface="OCR A Extended" panose="02010509020102010303" pitchFamily="50" charset="0"/>
              </a:rPr>
              <a:t>Model-based</a:t>
            </a:r>
            <a:endParaRPr lang="pt-BR" sz="11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0" y="2927584"/>
            <a:ext cx="10469739"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1">
                    <a:lumMod val="75000"/>
                  </a:schemeClr>
                </a:solidFill>
                <a:latin typeface="OCR A Extended" panose="02010509020102010303" pitchFamily="50" charset="0"/>
              </a:rPr>
              <a:t>Principais desafios de um modelo de ML</a:t>
            </a:r>
            <a:endParaRPr lang="pt-BR" sz="1100" dirty="0">
              <a:solidFill>
                <a:schemeClr val="bg1">
                  <a:lumMod val="7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1">
                    <a:lumMod val="75000"/>
                  </a:schemeClr>
                </a:solidFill>
                <a:latin typeface="OCR A Extended" panose="02010509020102010303" pitchFamily="50" charset="0"/>
              </a:rPr>
              <a:t>Exercícios</a:t>
            </a:r>
            <a:endParaRPr lang="pt-BR" sz="1100" dirty="0">
              <a:solidFill>
                <a:schemeClr val="bg1">
                  <a:lumMod val="7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1">
                    <a:lumMod val="75000"/>
                  </a:schemeClr>
                </a:solidFill>
                <a:latin typeface="OCR A Extended" panose="02010509020102010303" pitchFamily="50" charset="0"/>
              </a:rPr>
              <a:t>Quantidade insuficiente de dados</a:t>
            </a:r>
            <a:endParaRPr lang="pt-BR" sz="11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1">
                    <a:lumMod val="75000"/>
                  </a:schemeClr>
                </a:solidFill>
                <a:latin typeface="OCR A Extended" panose="02010509020102010303" pitchFamily="50" charset="0"/>
              </a:rPr>
              <a:t>Dados não representativos</a:t>
            </a:r>
            <a:endParaRPr lang="pt-BR" sz="1100"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1">
                    <a:lumMod val="75000"/>
                  </a:schemeClr>
                </a:solidFill>
                <a:latin typeface="OCR A Extended" panose="02010509020102010303" pitchFamily="50" charset="0"/>
              </a:rPr>
              <a:t>Qualidade e </a:t>
            </a:r>
            <a:r>
              <a:rPr lang="pt-BR" sz="3200" dirty="0" err="1">
                <a:solidFill>
                  <a:schemeClr val="bg1">
                    <a:lumMod val="75000"/>
                  </a:schemeClr>
                </a:solidFill>
                <a:latin typeface="OCR A Extended" panose="02010509020102010303" pitchFamily="50" charset="0"/>
              </a:rPr>
              <a:t>features</a:t>
            </a:r>
            <a:r>
              <a:rPr lang="pt-BR" sz="3200" dirty="0">
                <a:solidFill>
                  <a:schemeClr val="bg1">
                    <a:lumMod val="75000"/>
                  </a:schemeClr>
                </a:solidFill>
                <a:latin typeface="OCR A Extended" panose="02010509020102010303" pitchFamily="50" charset="0"/>
              </a:rPr>
              <a:t> irrelevantes</a:t>
            </a:r>
            <a:endParaRPr lang="pt-BR" sz="1100" dirty="0">
              <a:solidFill>
                <a:schemeClr val="bg1">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1">
                    <a:lumMod val="75000"/>
                  </a:schemeClr>
                </a:solidFill>
                <a:latin typeface="OCR A Extended" panose="02010509020102010303" pitchFamily="50" charset="0"/>
              </a:rPr>
              <a:t>Overfitting e </a:t>
            </a:r>
            <a:r>
              <a:rPr lang="pt-BR" sz="3200" dirty="0" err="1">
                <a:solidFill>
                  <a:schemeClr val="bg1">
                    <a:lumMod val="75000"/>
                  </a:schemeClr>
                </a:solidFill>
                <a:latin typeface="OCR A Extended" panose="02010509020102010303" pitchFamily="50" charset="0"/>
              </a:rPr>
              <a:t>Underfitting</a:t>
            </a:r>
            <a:endParaRPr lang="pt-BR" sz="11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31471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Semi-supervised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a:t>
            </a:r>
            <a:r>
              <a:rPr lang="pt-BR" sz="2000" dirty="0" err="1">
                <a:solidFill>
                  <a:schemeClr val="bg1">
                    <a:lumMod val="50000"/>
                  </a:schemeClr>
                </a:solidFill>
                <a:latin typeface="OCR A Extended" panose="02010509020102010303" pitchFamily="50" charset="0"/>
              </a:rPr>
              <a:t>Semi-Supervisionado</a:t>
            </a:r>
            <a:endParaRPr lang="pt-BR" sz="600" dirty="0">
              <a:solidFill>
                <a:schemeClr val="bg1">
                  <a:lumMod val="50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E79793F3-7209-49C7-A4C5-F37592E843CE}"/>
              </a:ext>
            </a:extLst>
          </p:cNvPr>
          <p:cNvPicPr>
            <a:picLocks noChangeAspect="1"/>
          </p:cNvPicPr>
          <p:nvPr/>
        </p:nvPicPr>
        <p:blipFill>
          <a:blip r:embed="rId3"/>
          <a:stretch>
            <a:fillRect/>
          </a:stretch>
        </p:blipFill>
        <p:spPr>
          <a:xfrm>
            <a:off x="3086911" y="2342268"/>
            <a:ext cx="6791325" cy="3686175"/>
          </a:xfrm>
          <a:prstGeom prst="rect">
            <a:avLst/>
          </a:prstGeom>
        </p:spPr>
      </p:pic>
    </p:spTree>
    <p:extLst>
      <p:ext uri="{BB962C8B-B14F-4D97-AF65-F5344CB8AC3E}">
        <p14:creationId xmlns:p14="http://schemas.microsoft.com/office/powerpoint/2010/main" val="1613675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1">
                    <a:lumMod val="75000"/>
                  </a:schemeClr>
                </a:solidFill>
                <a:latin typeface="OCR A Extended" panose="02010509020102010303" pitchFamily="50" charset="0"/>
              </a:rPr>
              <a:t>Reinforcement Learning</a:t>
            </a:r>
          </a:p>
        </p:txBody>
      </p:sp>
    </p:spTree>
    <p:extLst>
      <p:ext uri="{BB962C8B-B14F-4D97-AF65-F5344CB8AC3E}">
        <p14:creationId xmlns:p14="http://schemas.microsoft.com/office/powerpoint/2010/main" val="2305124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Reinforcement</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por Reforço</a:t>
            </a:r>
            <a:endParaRPr lang="pt-BR" sz="600" dirty="0">
              <a:solidFill>
                <a:schemeClr val="bg1">
                  <a:lumMod val="50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15C6046F-F0E1-4206-87BA-67B086359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768" y="2156331"/>
            <a:ext cx="3852463" cy="3826779"/>
          </a:xfrm>
          <a:prstGeom prst="rect">
            <a:avLst/>
          </a:prstGeom>
        </p:spPr>
      </p:pic>
    </p:spTree>
    <p:extLst>
      <p:ext uri="{BB962C8B-B14F-4D97-AF65-F5344CB8AC3E}">
        <p14:creationId xmlns:p14="http://schemas.microsoft.com/office/powerpoint/2010/main" val="437318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Reinforcement</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por Reforço</a:t>
            </a:r>
            <a:endParaRPr lang="pt-BR" sz="6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2CC743E8-0870-470B-8103-1024B0035D92}"/>
              </a:ext>
            </a:extLst>
          </p:cNvPr>
          <p:cNvSpPr txBox="1"/>
          <p:nvPr/>
        </p:nvSpPr>
        <p:spPr>
          <a:xfrm>
            <a:off x="2494845" y="6174435"/>
            <a:ext cx="8234298"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Observa o ambiente e toma determinadas ações!</a:t>
            </a:r>
          </a:p>
        </p:txBody>
      </p:sp>
      <p:pic>
        <p:nvPicPr>
          <p:cNvPr id="3" name="Imagem 2">
            <a:extLst>
              <a:ext uri="{FF2B5EF4-FFF2-40B4-BE49-F238E27FC236}">
                <a16:creationId xmlns:a16="http://schemas.microsoft.com/office/drawing/2014/main" id="{17D74FC4-F54B-4E7D-8D43-E43C3147F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796" y="1891294"/>
            <a:ext cx="2857782" cy="4036249"/>
          </a:xfrm>
          <a:prstGeom prst="rect">
            <a:avLst/>
          </a:prstGeom>
        </p:spPr>
      </p:pic>
      <p:pic>
        <p:nvPicPr>
          <p:cNvPr id="6" name="Imagem 5">
            <a:extLst>
              <a:ext uri="{FF2B5EF4-FFF2-40B4-BE49-F238E27FC236}">
                <a16:creationId xmlns:a16="http://schemas.microsoft.com/office/drawing/2014/main" id="{61F45240-2C15-4576-A24A-43A2B8F88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113" y="1891294"/>
            <a:ext cx="4126951" cy="4036249"/>
          </a:xfrm>
          <a:prstGeom prst="rect">
            <a:avLst/>
          </a:prstGeom>
        </p:spPr>
      </p:pic>
    </p:spTree>
    <p:extLst>
      <p:ext uri="{BB962C8B-B14F-4D97-AF65-F5344CB8AC3E}">
        <p14:creationId xmlns:p14="http://schemas.microsoft.com/office/powerpoint/2010/main" val="286377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Reinforcement</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2167468" y="1910954"/>
            <a:ext cx="3541959" cy="523220"/>
          </a:xfrm>
          <a:prstGeom prst="rect">
            <a:avLst/>
          </a:prstGeom>
          <a:noFill/>
        </p:spPr>
        <p:txBody>
          <a:bodyPr wrap="square" rtlCol="0">
            <a:spAutoFit/>
          </a:bodyPr>
          <a:lstStyle/>
          <a:p>
            <a:pPr algn="just"/>
            <a:r>
              <a:rPr lang="pt-BR" sz="2800" b="1" dirty="0">
                <a:solidFill>
                  <a:schemeClr val="bg1">
                    <a:lumMod val="75000"/>
                  </a:schemeClr>
                </a:solidFill>
                <a:latin typeface="OCR A Extended" panose="02010509020102010303" pitchFamily="50" charset="0"/>
              </a:rPr>
              <a:t>Recompensas</a:t>
            </a:r>
            <a:endParaRPr lang="pt-BR" sz="600" b="1"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301952" y="1910954"/>
            <a:ext cx="4492978" cy="523220"/>
          </a:xfrm>
          <a:prstGeom prst="rect">
            <a:avLst/>
          </a:prstGeom>
          <a:noFill/>
        </p:spPr>
        <p:txBody>
          <a:bodyPr wrap="square" rtlCol="0">
            <a:spAutoFit/>
          </a:bodyPr>
          <a:lstStyle/>
          <a:p>
            <a:pPr algn="ctr"/>
            <a:r>
              <a:rPr lang="pt-BR" sz="2800" b="1" dirty="0">
                <a:solidFill>
                  <a:schemeClr val="bg1">
                    <a:lumMod val="75000"/>
                  </a:schemeClr>
                </a:solidFill>
                <a:latin typeface="OCR A Extended" panose="02010509020102010303" pitchFamily="50" charset="0"/>
              </a:rPr>
              <a:t>Penalidades</a:t>
            </a:r>
            <a:endParaRPr lang="pt-BR" sz="600" b="1"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9CCC6B87-09D5-4CC6-A05C-FBF14C236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309" y="2680481"/>
            <a:ext cx="3568023" cy="3302044"/>
          </a:xfrm>
          <a:prstGeom prst="rect">
            <a:avLst/>
          </a:prstGeom>
        </p:spPr>
      </p:pic>
      <p:pic>
        <p:nvPicPr>
          <p:cNvPr id="6" name="Imagem 5">
            <a:extLst>
              <a:ext uri="{FF2B5EF4-FFF2-40B4-BE49-F238E27FC236}">
                <a16:creationId xmlns:a16="http://schemas.microsoft.com/office/drawing/2014/main" id="{6C6C2629-C5A0-4721-8668-17FE89B62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670" y="2870193"/>
            <a:ext cx="2910441" cy="2922619"/>
          </a:xfrm>
          <a:prstGeom prst="rect">
            <a:avLst/>
          </a:prstGeom>
        </p:spPr>
      </p:pic>
    </p:spTree>
    <p:extLst>
      <p:ext uri="{BB962C8B-B14F-4D97-AF65-F5344CB8AC3E}">
        <p14:creationId xmlns:p14="http://schemas.microsoft.com/office/powerpoint/2010/main" val="232063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500"/>
                                        <p:tgtEl>
                                          <p:spTgt spid="3"/>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Reinforcement</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5743223"/>
            <a:ext cx="11130844" cy="369332"/>
          </a:xfrm>
          <a:prstGeom prst="rect">
            <a:avLst/>
          </a:prstGeom>
        </p:spPr>
        <p:txBody>
          <a:bodyPr wrap="square">
            <a:spAutoFit/>
          </a:bodyPr>
          <a:lstStyle/>
          <a:p>
            <a:r>
              <a:rPr lang="pt-BR" b="1" dirty="0">
                <a:solidFill>
                  <a:schemeClr val="bg1">
                    <a:lumMod val="75000"/>
                  </a:schemeClr>
                </a:solidFill>
                <a:latin typeface="OCR A Extended" panose="02010509020102010303" pitchFamily="50" charset="0"/>
              </a:rPr>
              <a:t>https://www.linkedin.com/feed/update/urn:li:activity:6416849908929691648</a:t>
            </a:r>
          </a:p>
        </p:txBody>
      </p:sp>
      <p:pic>
        <p:nvPicPr>
          <p:cNvPr id="5" name="Imagem 4">
            <a:extLst>
              <a:ext uri="{FF2B5EF4-FFF2-40B4-BE49-F238E27FC236}">
                <a16:creationId xmlns:a16="http://schemas.microsoft.com/office/drawing/2014/main" id="{42956796-0F46-4193-9DC7-D4FABD267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870" y="1639139"/>
            <a:ext cx="4931508" cy="4006850"/>
          </a:xfrm>
          <a:prstGeom prst="rect">
            <a:avLst/>
          </a:prstGeom>
        </p:spPr>
      </p:pic>
    </p:spTree>
    <p:extLst>
      <p:ext uri="{BB962C8B-B14F-4D97-AF65-F5344CB8AC3E}">
        <p14:creationId xmlns:p14="http://schemas.microsoft.com/office/powerpoint/2010/main" val="118899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OCR A Extended" panose="02010509020102010303" pitchFamily="50" charset="0"/>
              </a:rPr>
              <a:t>Resumo</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Verificando o real aprendizado!</a:t>
            </a:r>
            <a:endParaRPr lang="pt-BR" sz="600" dirty="0">
              <a:solidFill>
                <a:schemeClr val="bg1">
                  <a:lumMod val="50000"/>
                </a:schemeClr>
              </a:solidFill>
              <a:latin typeface="OCR A Extended" panose="02010509020102010303" pitchFamily="50" charset="0"/>
            </a:endParaRPr>
          </a:p>
        </p:txBody>
      </p:sp>
      <p:pic>
        <p:nvPicPr>
          <p:cNvPr id="5" name="Imagem 4">
            <a:extLst>
              <a:ext uri="{FF2B5EF4-FFF2-40B4-BE49-F238E27FC236}">
                <a16:creationId xmlns:a16="http://schemas.microsoft.com/office/drawing/2014/main" id="{0141BA15-D09B-4E2A-927A-6E5F66AAC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89262"/>
            <a:ext cx="5715000" cy="5715000"/>
          </a:xfrm>
          <a:prstGeom prst="rect">
            <a:avLst/>
          </a:prstGeom>
        </p:spPr>
      </p:pic>
    </p:spTree>
    <p:extLst>
      <p:ext uri="{BB962C8B-B14F-4D97-AF65-F5344CB8AC3E}">
        <p14:creationId xmlns:p14="http://schemas.microsoft.com/office/powerpoint/2010/main" val="130111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1">
                    <a:lumMod val="75000"/>
                  </a:schemeClr>
                </a:solidFill>
                <a:latin typeface="OCR A Extended" panose="02010509020102010303" pitchFamily="50" charset="0"/>
              </a:rPr>
              <a:t>Formas de se aplicar modelos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1">
                    <a:lumMod val="75000"/>
                  </a:schemeClr>
                </a:solidFill>
                <a:latin typeface="OCR A Extended" panose="02010509020102010303" pitchFamily="50" charset="0"/>
              </a:rPr>
              <a:t>Batch </a:t>
            </a:r>
            <a:r>
              <a:rPr lang="pt-BR" sz="3200" i="1" dirty="0" err="1">
                <a:solidFill>
                  <a:schemeClr val="bg1">
                    <a:lumMod val="75000"/>
                  </a:schemeClr>
                </a:solidFill>
                <a:latin typeface="OCR A Extended" panose="02010509020102010303" pitchFamily="50" charset="0"/>
              </a:rPr>
              <a:t>vs</a:t>
            </a:r>
            <a:r>
              <a:rPr lang="pt-BR" sz="3200" i="1" dirty="0">
                <a:solidFill>
                  <a:schemeClr val="bg1">
                    <a:lumMod val="75000"/>
                  </a:schemeClr>
                </a:solidFill>
                <a:latin typeface="OCR A Extended" panose="02010509020102010303" pitchFamily="50" charset="0"/>
              </a:rPr>
              <a:t> </a:t>
            </a:r>
            <a:r>
              <a:rPr lang="pt-BR" sz="3200" dirty="0">
                <a:solidFill>
                  <a:schemeClr val="bg1">
                    <a:lumMod val="75000"/>
                  </a:schemeClr>
                </a:solidFill>
                <a:latin typeface="OCR A Extended" panose="02010509020102010303" pitchFamily="50" charset="0"/>
              </a:rPr>
              <a:t>Online</a:t>
            </a:r>
            <a:endParaRPr lang="pt-BR" sz="1100" dirty="0">
              <a:solidFill>
                <a:schemeClr val="bg1">
                  <a:lumMod val="7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2">
                    <a:lumMod val="25000"/>
                  </a:schemeClr>
                </a:solidFill>
                <a:latin typeface="OCR A Extended" panose="02010509020102010303" pitchFamily="50" charset="0"/>
              </a:rPr>
              <a:t>Instance </a:t>
            </a:r>
            <a:r>
              <a:rPr lang="pt-BR" sz="3200" i="1" dirty="0" err="1">
                <a:solidFill>
                  <a:schemeClr val="bg2">
                    <a:lumMod val="25000"/>
                  </a:schemeClr>
                </a:solidFill>
                <a:latin typeface="OCR A Extended" panose="02010509020102010303" pitchFamily="50" charset="0"/>
              </a:rPr>
              <a:t>vs</a:t>
            </a:r>
            <a:r>
              <a:rPr lang="pt-BR" sz="3200" i="1" dirty="0">
                <a:solidFill>
                  <a:schemeClr val="bg2">
                    <a:lumMod val="25000"/>
                  </a:schemeClr>
                </a:solidFill>
                <a:latin typeface="OCR A Extended" panose="02010509020102010303" pitchFamily="50" charset="0"/>
              </a:rPr>
              <a:t> </a:t>
            </a:r>
            <a:r>
              <a:rPr lang="pt-BR" sz="3200" dirty="0" err="1">
                <a:solidFill>
                  <a:schemeClr val="bg2">
                    <a:lumMod val="25000"/>
                  </a:schemeClr>
                </a:solidFill>
                <a:latin typeface="OCR A Extended" panose="02010509020102010303" pitchFamily="50" charset="0"/>
              </a:rPr>
              <a:t>Model-based</a:t>
            </a:r>
            <a:endParaRPr lang="pt-BR" sz="1100" dirty="0">
              <a:solidFill>
                <a:schemeClr val="bg2">
                  <a:lumMod val="2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334272"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2">
                    <a:lumMod val="25000"/>
                  </a:schemeClr>
                </a:solidFill>
                <a:latin typeface="OCR A Extended" panose="02010509020102010303" pitchFamily="50" charset="0"/>
              </a:rPr>
              <a:t>Principais desafios de um modelo de ML</a:t>
            </a:r>
            <a:endParaRPr lang="pt-BR" sz="1100" dirty="0">
              <a:solidFill>
                <a:schemeClr val="bg2">
                  <a:lumMod val="2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2">
                    <a:lumMod val="25000"/>
                  </a:schemeClr>
                </a:solidFill>
                <a:latin typeface="OCR A Extended" panose="02010509020102010303" pitchFamily="50" charset="0"/>
              </a:rPr>
              <a:t>Exercícios</a:t>
            </a:r>
            <a:endParaRPr lang="pt-BR" sz="1100" dirty="0">
              <a:solidFill>
                <a:schemeClr val="bg2">
                  <a:lumMod val="2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2">
                    <a:lumMod val="25000"/>
                  </a:schemeClr>
                </a:solidFill>
                <a:latin typeface="OCR A Extended" panose="02010509020102010303" pitchFamily="50" charset="0"/>
              </a:rPr>
              <a:t>Quantidade insuficiente de dados</a:t>
            </a:r>
            <a:endParaRPr lang="pt-BR" sz="1100" dirty="0">
              <a:solidFill>
                <a:schemeClr val="bg2">
                  <a:lumMod val="2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2">
                    <a:lumMod val="25000"/>
                  </a:schemeClr>
                </a:solidFill>
                <a:latin typeface="OCR A Extended" panose="02010509020102010303" pitchFamily="50" charset="0"/>
              </a:rPr>
              <a:t>Dados não representativos</a:t>
            </a:r>
            <a:endParaRPr lang="pt-BR" sz="1100" dirty="0">
              <a:solidFill>
                <a:schemeClr val="bg2">
                  <a:lumMod val="2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2">
                    <a:lumMod val="25000"/>
                  </a:schemeClr>
                </a:solidFill>
                <a:latin typeface="OCR A Extended" panose="02010509020102010303" pitchFamily="50" charset="0"/>
              </a:rPr>
              <a:t>Qualidade e </a:t>
            </a:r>
            <a:r>
              <a:rPr lang="pt-BR" sz="3200" dirty="0" err="1">
                <a:solidFill>
                  <a:schemeClr val="bg2">
                    <a:lumMod val="25000"/>
                  </a:schemeClr>
                </a:solidFill>
                <a:latin typeface="OCR A Extended" panose="02010509020102010303" pitchFamily="50" charset="0"/>
              </a:rPr>
              <a:t>features</a:t>
            </a:r>
            <a:r>
              <a:rPr lang="pt-BR" sz="3200" dirty="0">
                <a:solidFill>
                  <a:schemeClr val="bg2">
                    <a:lumMod val="25000"/>
                  </a:schemeClr>
                </a:solidFill>
                <a:latin typeface="OCR A Extended" panose="02010509020102010303" pitchFamily="50" charset="0"/>
              </a:rPr>
              <a:t> irrelevantes</a:t>
            </a:r>
            <a:endParaRPr lang="pt-BR" sz="1100" dirty="0">
              <a:solidFill>
                <a:schemeClr val="bg2">
                  <a:lumMod val="2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2">
                    <a:lumMod val="25000"/>
                  </a:schemeClr>
                </a:solidFill>
                <a:latin typeface="OCR A Extended" panose="02010509020102010303" pitchFamily="50" charset="0"/>
              </a:rPr>
              <a:t>Overfitting e </a:t>
            </a:r>
            <a:r>
              <a:rPr lang="pt-BR" sz="3200" dirty="0" err="1">
                <a:solidFill>
                  <a:schemeClr val="bg2">
                    <a:lumMod val="25000"/>
                  </a:schemeClr>
                </a:solidFill>
                <a:latin typeface="OCR A Extended" panose="02010509020102010303" pitchFamily="50" charset="0"/>
              </a:rPr>
              <a:t>Underfitting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1158321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Batch </a:t>
            </a:r>
            <a:r>
              <a:rPr lang="pt-BR" sz="4400" i="1" dirty="0">
                <a:solidFill>
                  <a:schemeClr val="accent4">
                    <a:lumMod val="75000"/>
                  </a:schemeClr>
                </a:solidFill>
                <a:latin typeface="OCR A Extended" panose="02010509020102010303" pitchFamily="50" charset="0"/>
              </a:rPr>
              <a:t>versus </a:t>
            </a:r>
            <a:r>
              <a:rPr lang="pt-BR" sz="4400" dirty="0">
                <a:solidFill>
                  <a:schemeClr val="accent4">
                    <a:lumMod val="75000"/>
                  </a:schemeClr>
                </a:solidFill>
                <a:latin typeface="OCR A Extended" panose="02010509020102010303" pitchFamily="50" charset="0"/>
              </a:rPr>
              <a:t>Online Learning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1654596"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5391052" y="1373984"/>
            <a:ext cx="2070904"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3643559" cy="584775"/>
          </a:xfrm>
          <a:prstGeom prst="rect">
            <a:avLst/>
          </a:prstGeom>
          <a:noFill/>
        </p:spPr>
        <p:txBody>
          <a:bodyPr wrap="square" rtlCol="0">
            <a:spAutoFit/>
          </a:bodyPr>
          <a:lstStyle/>
          <a:p>
            <a:pPr algn="just"/>
            <a:r>
              <a:rPr lang="pt-BR" sz="3200" b="1" dirty="0">
                <a:solidFill>
                  <a:schemeClr val="bg1">
                    <a:lumMod val="75000"/>
                  </a:schemeClr>
                </a:solidFill>
                <a:latin typeface="OCR A Extended" panose="02010509020102010303" pitchFamily="50" charset="0"/>
              </a:rPr>
              <a:t>Batch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3603831" y="2726066"/>
            <a:ext cx="7752788" cy="1323439"/>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 offline em grandes lotes de dados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Consumo elevado de recursos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Novos dados exigem novas versões do modelo</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Inviável em casos dinâmicos</a:t>
            </a:r>
          </a:p>
        </p:txBody>
      </p:sp>
      <p:pic>
        <p:nvPicPr>
          <p:cNvPr id="23" name="Imagem 22">
            <a:extLst>
              <a:ext uri="{FF2B5EF4-FFF2-40B4-BE49-F238E27FC236}">
                <a16:creationId xmlns:a16="http://schemas.microsoft.com/office/drawing/2014/main" id="{B086722C-4CF7-4AE7-A4CF-223D2072C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96" y="2726066"/>
            <a:ext cx="1331545" cy="1734912"/>
          </a:xfrm>
          <a:prstGeom prst="rect">
            <a:avLst/>
          </a:prstGeom>
        </p:spPr>
      </p:pic>
      <p:sp>
        <p:nvSpPr>
          <p:cNvPr id="8" name="CaixaDeTexto 7">
            <a:extLst>
              <a:ext uri="{FF2B5EF4-FFF2-40B4-BE49-F238E27FC236}">
                <a16:creationId xmlns:a16="http://schemas.microsoft.com/office/drawing/2014/main" id="{38805D53-D5BC-476A-B8D0-A9878859F6F0}"/>
              </a:ext>
            </a:extLst>
          </p:cNvPr>
          <p:cNvSpPr txBox="1"/>
          <p:nvPr/>
        </p:nvSpPr>
        <p:spPr>
          <a:xfrm>
            <a:off x="3619388" y="4357015"/>
            <a:ext cx="3643559" cy="584775"/>
          </a:xfrm>
          <a:prstGeom prst="rect">
            <a:avLst/>
          </a:prstGeom>
          <a:noFill/>
        </p:spPr>
        <p:txBody>
          <a:bodyPr wrap="square" rtlCol="0">
            <a:spAutoFit/>
          </a:bodyPr>
          <a:lstStyle/>
          <a:p>
            <a:pPr algn="just"/>
            <a:r>
              <a:rPr lang="pt-BR" sz="3200" b="1" dirty="0">
                <a:solidFill>
                  <a:schemeClr val="accent4">
                    <a:lumMod val="75000"/>
                  </a:schemeClr>
                </a:solidFill>
                <a:latin typeface="OCR A Extended" panose="02010509020102010303" pitchFamily="50" charset="0"/>
              </a:rPr>
              <a:t>Aplicações</a:t>
            </a:r>
            <a:endParaRPr lang="pt-BR" sz="700" b="1" dirty="0">
              <a:solidFill>
                <a:schemeClr val="accent4">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2CFA27B8-F0B1-46AC-87EE-428DDEFDDBE8}"/>
              </a:ext>
            </a:extLst>
          </p:cNvPr>
          <p:cNvSpPr txBox="1"/>
          <p:nvPr/>
        </p:nvSpPr>
        <p:spPr>
          <a:xfrm>
            <a:off x="4508535" y="5102545"/>
            <a:ext cx="7752788"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Modelos fixos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Treinamentos sem atualizações constantes</a:t>
            </a:r>
          </a:p>
        </p:txBody>
      </p:sp>
    </p:spTree>
    <p:extLst>
      <p:ext uri="{BB962C8B-B14F-4D97-AF65-F5344CB8AC3E}">
        <p14:creationId xmlns:p14="http://schemas.microsoft.com/office/powerpoint/2010/main" val="170209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Batch </a:t>
            </a:r>
            <a:r>
              <a:rPr lang="pt-BR" sz="4400" i="1" dirty="0">
                <a:solidFill>
                  <a:schemeClr val="accent4">
                    <a:lumMod val="75000"/>
                  </a:schemeClr>
                </a:solidFill>
                <a:latin typeface="OCR A Extended" panose="02010509020102010303" pitchFamily="50" charset="0"/>
              </a:rPr>
              <a:t>versus </a:t>
            </a:r>
            <a:r>
              <a:rPr lang="pt-BR" sz="4400" dirty="0">
                <a:solidFill>
                  <a:schemeClr val="accent4">
                    <a:lumMod val="75000"/>
                  </a:schemeClr>
                </a:solidFill>
                <a:latin typeface="OCR A Extended" panose="02010509020102010303" pitchFamily="50" charset="0"/>
              </a:rPr>
              <a:t>Online Learning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1654596"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5391052" y="1373984"/>
            <a:ext cx="2070904"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4023113" cy="584775"/>
          </a:xfrm>
          <a:prstGeom prst="rect">
            <a:avLst/>
          </a:prstGeom>
          <a:noFill/>
        </p:spPr>
        <p:txBody>
          <a:bodyPr wrap="square" rtlCol="0">
            <a:spAutoFit/>
          </a:bodyPr>
          <a:lstStyle/>
          <a:p>
            <a:pPr algn="just"/>
            <a:r>
              <a:rPr lang="pt-BR" sz="3200" b="1" dirty="0">
                <a:solidFill>
                  <a:schemeClr val="bg1">
                    <a:lumMod val="75000"/>
                  </a:schemeClr>
                </a:solidFill>
                <a:latin typeface="OCR A Extended" panose="02010509020102010303" pitchFamily="50" charset="0"/>
              </a:rPr>
              <a:t>Online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4224721" y="2647043"/>
            <a:ext cx="6754427" cy="1938992"/>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Modelo é alimentado sequencialmente</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Algoritmo aprende conforme a entrada de novos dados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Fluxo contínuo de recebimento de dados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Otimização de recursos</a:t>
            </a:r>
          </a:p>
          <a:p>
            <a:pPr marL="342900" indent="-342900" algn="just">
              <a:buFont typeface="Arial" panose="020B0604020202020204" pitchFamily="34" charset="0"/>
              <a:buChar char="•"/>
            </a:pPr>
            <a:r>
              <a:rPr lang="pt-BR" sz="2000" i="1" dirty="0">
                <a:solidFill>
                  <a:schemeClr val="bg1">
                    <a:lumMod val="75000"/>
                  </a:schemeClr>
                </a:solidFill>
                <a:latin typeface="OCR A Extended" panose="02010509020102010303" pitchFamily="50" charset="0"/>
              </a:rPr>
              <a:t>Learning rate</a:t>
            </a:r>
            <a:r>
              <a:rPr lang="pt-BR" sz="2000" dirty="0">
                <a:solidFill>
                  <a:schemeClr val="bg1">
                    <a:lumMod val="75000"/>
                  </a:schemeClr>
                </a:solidFill>
                <a:latin typeface="OCR A Extended" panose="02010509020102010303" pitchFamily="50" charset="0"/>
              </a:rPr>
              <a:t> = adaptação a novos dados</a:t>
            </a:r>
            <a:endParaRPr lang="pt-BR" sz="2000" i="1" dirty="0">
              <a:solidFill>
                <a:schemeClr val="bg1">
                  <a:lumMod val="75000"/>
                </a:schemeClr>
              </a:solidFill>
              <a:latin typeface="OCR A Extended" panose="02010509020102010303" pitchFamily="50" charset="0"/>
            </a:endParaRPr>
          </a:p>
        </p:txBody>
      </p:sp>
      <p:pic>
        <p:nvPicPr>
          <p:cNvPr id="8" name="Imagem 7">
            <a:extLst>
              <a:ext uri="{FF2B5EF4-FFF2-40B4-BE49-F238E27FC236}">
                <a16:creationId xmlns:a16="http://schemas.microsoft.com/office/drawing/2014/main" id="{835B6BD4-E9FA-4C9A-8954-665E93061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87" y="2530870"/>
            <a:ext cx="2886779" cy="2171338"/>
          </a:xfrm>
          <a:prstGeom prst="rect">
            <a:avLst/>
          </a:prstGeom>
        </p:spPr>
      </p:pic>
      <p:sp>
        <p:nvSpPr>
          <p:cNvPr id="9" name="CaixaDeTexto 8">
            <a:extLst>
              <a:ext uri="{FF2B5EF4-FFF2-40B4-BE49-F238E27FC236}">
                <a16:creationId xmlns:a16="http://schemas.microsoft.com/office/drawing/2014/main" id="{567896BB-1203-46A7-9934-DD7655098313}"/>
              </a:ext>
            </a:extLst>
          </p:cNvPr>
          <p:cNvSpPr txBox="1"/>
          <p:nvPr/>
        </p:nvSpPr>
        <p:spPr>
          <a:xfrm>
            <a:off x="4224721" y="4702208"/>
            <a:ext cx="3643559" cy="584775"/>
          </a:xfrm>
          <a:prstGeom prst="rect">
            <a:avLst/>
          </a:prstGeom>
          <a:noFill/>
        </p:spPr>
        <p:txBody>
          <a:bodyPr wrap="square" rtlCol="0">
            <a:spAutoFit/>
          </a:bodyPr>
          <a:lstStyle/>
          <a:p>
            <a:pPr algn="just"/>
            <a:r>
              <a:rPr lang="pt-BR" sz="3200" b="1" dirty="0">
                <a:solidFill>
                  <a:schemeClr val="accent5">
                    <a:lumMod val="75000"/>
                  </a:schemeClr>
                </a:solidFill>
                <a:latin typeface="OCR A Extended" panose="02010509020102010303" pitchFamily="50" charset="0"/>
              </a:rPr>
              <a:t>Aplicações</a:t>
            </a:r>
            <a:endParaRPr lang="pt-BR" sz="700" b="1" dirty="0">
              <a:solidFill>
                <a:schemeClr val="accent5">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244B178E-62FC-41BD-A584-309FCD734499}"/>
              </a:ext>
            </a:extLst>
          </p:cNvPr>
          <p:cNvSpPr txBox="1"/>
          <p:nvPr/>
        </p:nvSpPr>
        <p:spPr>
          <a:xfrm>
            <a:off x="5068715" y="5403156"/>
            <a:ext cx="7752788"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Modelos que utilizam </a:t>
            </a:r>
            <a:r>
              <a:rPr lang="pt-BR" sz="2000" dirty="0" err="1">
                <a:solidFill>
                  <a:schemeClr val="bg1">
                    <a:lumMod val="75000"/>
                  </a:schemeClr>
                </a:solidFill>
                <a:latin typeface="OCR A Extended" panose="02010509020102010303" pitchFamily="50" charset="0"/>
              </a:rPr>
              <a:t>IoT</a:t>
            </a:r>
            <a:endParaRPr lang="pt-BR" sz="2000"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Dados de vendas de rápidas atualizações</a:t>
            </a:r>
          </a:p>
        </p:txBody>
      </p:sp>
    </p:spTree>
    <p:extLst>
      <p:ext uri="{BB962C8B-B14F-4D97-AF65-F5344CB8AC3E}">
        <p14:creationId xmlns:p14="http://schemas.microsoft.com/office/powerpoint/2010/main" val="216794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1">
                    <a:lumMod val="75000"/>
                  </a:schemeClr>
                </a:solidFill>
                <a:latin typeface="OCR A Extended" panose="02010509020102010303" pitchFamily="50" charset="0"/>
              </a:rPr>
              <a:t>O que é </a:t>
            </a:r>
            <a:r>
              <a:rPr lang="pt-BR" sz="3200" dirty="0" err="1">
                <a:solidFill>
                  <a:schemeClr val="bg1">
                    <a:lumMod val="75000"/>
                  </a:schemeClr>
                </a:solidFill>
                <a:latin typeface="OCR A Extended" panose="02010509020102010303" pitchFamily="50" charset="0"/>
              </a:rPr>
              <a:t>Machine</a:t>
            </a:r>
            <a:r>
              <a:rPr lang="pt-BR" sz="3200" dirty="0">
                <a:solidFill>
                  <a:schemeClr val="bg1">
                    <a:lumMod val="75000"/>
                  </a:schemeClr>
                </a:solidFill>
                <a:latin typeface="OCR A Extended" panose="02010509020102010303" pitchFamily="50" charset="0"/>
              </a:rPr>
              <a:t> Learning?</a:t>
            </a:r>
            <a:endParaRPr lang="pt-BR" sz="1100" dirty="0">
              <a:solidFill>
                <a:schemeClr val="bg1">
                  <a:lumMod val="75000"/>
                </a:schemeClr>
              </a:solidFill>
              <a:latin typeface="OCR A Extended" panose="02010509020102010303" pitchFamily="50" charset="0"/>
            </a:endParaRP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2">
                    <a:lumMod val="25000"/>
                  </a:schemeClr>
                </a:solidFill>
                <a:latin typeface="OCR A Extended" panose="02010509020102010303" pitchFamily="50" charset="0"/>
              </a:rPr>
              <a:t>Tipos de Sistemas Inteligentes</a:t>
            </a:r>
            <a:endParaRPr lang="pt-BR" sz="1100" dirty="0">
              <a:solidFill>
                <a:schemeClr val="bg2">
                  <a:lumMod val="2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endParaRPr lang="pt-BR" sz="1100" dirty="0">
              <a:solidFill>
                <a:schemeClr val="bg2">
                  <a:lumMod val="2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endParaRPr lang="pt-BR" sz="1100" dirty="0">
              <a:solidFill>
                <a:schemeClr val="bg2">
                  <a:lumMod val="2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endParaRPr lang="pt-BR" sz="1100" dirty="0">
              <a:solidFill>
                <a:schemeClr val="bg2">
                  <a:lumMod val="2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221027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1">
                    <a:lumMod val="75000"/>
                  </a:schemeClr>
                </a:solidFill>
                <a:latin typeface="OCR A Extended" panose="02010509020102010303" pitchFamily="50" charset="0"/>
              </a:rPr>
              <a:t>Formas de se aplicar modelos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2">
                    <a:lumMod val="25000"/>
                  </a:schemeClr>
                </a:solidFill>
                <a:latin typeface="OCR A Extended" panose="02010509020102010303" pitchFamily="50" charset="0"/>
              </a:rPr>
              <a:t>Batch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Online</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1">
                    <a:lumMod val="75000"/>
                  </a:schemeClr>
                </a:solidFill>
                <a:latin typeface="OCR A Extended" panose="02010509020102010303" pitchFamily="50" charset="0"/>
              </a:rPr>
              <a:t>Instance </a:t>
            </a:r>
            <a:r>
              <a:rPr lang="pt-BR" sz="3200" dirty="0" err="1">
                <a:solidFill>
                  <a:schemeClr val="bg1">
                    <a:lumMod val="75000"/>
                  </a:schemeClr>
                </a:solidFill>
                <a:latin typeface="OCR A Extended" panose="02010509020102010303" pitchFamily="50" charset="0"/>
              </a:rPr>
              <a:t>vs</a:t>
            </a:r>
            <a:r>
              <a:rPr lang="pt-BR" sz="3200" dirty="0">
                <a:solidFill>
                  <a:schemeClr val="bg1">
                    <a:lumMod val="75000"/>
                  </a:schemeClr>
                </a:solidFill>
                <a:latin typeface="OCR A Extended" panose="02010509020102010303" pitchFamily="50" charset="0"/>
              </a:rPr>
              <a:t> </a:t>
            </a:r>
            <a:r>
              <a:rPr lang="pt-BR" sz="3200" dirty="0" err="1">
                <a:solidFill>
                  <a:schemeClr val="bg1">
                    <a:lumMod val="75000"/>
                  </a:schemeClr>
                </a:solidFill>
                <a:latin typeface="OCR A Extended" panose="02010509020102010303" pitchFamily="50" charset="0"/>
              </a:rPr>
              <a:t>Model-based</a:t>
            </a:r>
            <a:endParaRPr lang="pt-BR" sz="32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334272"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2">
                    <a:lumMod val="25000"/>
                  </a:schemeClr>
                </a:solidFill>
                <a:latin typeface="OCR A Extended" panose="02010509020102010303" pitchFamily="50" charset="0"/>
              </a:rPr>
              <a:t>Principais desafios de um modelo de ML</a:t>
            </a:r>
            <a:endParaRPr lang="pt-BR" sz="1100" dirty="0">
              <a:solidFill>
                <a:schemeClr val="bg2">
                  <a:lumMod val="2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2">
                    <a:lumMod val="25000"/>
                  </a:schemeClr>
                </a:solidFill>
                <a:latin typeface="OCR A Extended" panose="02010509020102010303" pitchFamily="50" charset="0"/>
              </a:rPr>
              <a:t>Exercícios</a:t>
            </a:r>
            <a:endParaRPr lang="pt-BR" sz="1100" dirty="0">
              <a:solidFill>
                <a:schemeClr val="bg2">
                  <a:lumMod val="2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2">
                    <a:lumMod val="25000"/>
                  </a:schemeClr>
                </a:solidFill>
                <a:latin typeface="OCR A Extended" panose="02010509020102010303" pitchFamily="50" charset="0"/>
              </a:rPr>
              <a:t>Quantidade insuficiente de dados</a:t>
            </a:r>
            <a:endParaRPr lang="pt-BR" sz="1100" dirty="0">
              <a:solidFill>
                <a:schemeClr val="bg2">
                  <a:lumMod val="2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2">
                    <a:lumMod val="25000"/>
                  </a:schemeClr>
                </a:solidFill>
                <a:latin typeface="OCR A Extended" panose="02010509020102010303" pitchFamily="50" charset="0"/>
              </a:rPr>
              <a:t>Dados não representativos</a:t>
            </a:r>
            <a:endParaRPr lang="pt-BR" sz="1100" dirty="0">
              <a:solidFill>
                <a:schemeClr val="bg2">
                  <a:lumMod val="2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2">
                    <a:lumMod val="25000"/>
                  </a:schemeClr>
                </a:solidFill>
                <a:latin typeface="OCR A Extended" panose="02010509020102010303" pitchFamily="50" charset="0"/>
              </a:rPr>
              <a:t>Qualidade e </a:t>
            </a:r>
            <a:r>
              <a:rPr lang="pt-BR" sz="3200" dirty="0" err="1">
                <a:solidFill>
                  <a:schemeClr val="bg2">
                    <a:lumMod val="25000"/>
                  </a:schemeClr>
                </a:solidFill>
                <a:latin typeface="OCR A Extended" panose="02010509020102010303" pitchFamily="50" charset="0"/>
              </a:rPr>
              <a:t>features</a:t>
            </a:r>
            <a:r>
              <a:rPr lang="pt-BR" sz="3200" dirty="0">
                <a:solidFill>
                  <a:schemeClr val="bg2">
                    <a:lumMod val="25000"/>
                  </a:schemeClr>
                </a:solidFill>
                <a:latin typeface="OCR A Extended" panose="02010509020102010303" pitchFamily="50" charset="0"/>
              </a:rPr>
              <a:t> irrelevantes</a:t>
            </a:r>
            <a:endParaRPr lang="pt-BR" sz="1100" dirty="0">
              <a:solidFill>
                <a:schemeClr val="bg2">
                  <a:lumMod val="2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2">
                    <a:lumMod val="25000"/>
                  </a:schemeClr>
                </a:solidFill>
                <a:latin typeface="OCR A Extended" panose="02010509020102010303" pitchFamily="50" charset="0"/>
              </a:rPr>
              <a:t>Overfitting e </a:t>
            </a:r>
            <a:r>
              <a:rPr lang="pt-BR" sz="3200" dirty="0" err="1">
                <a:solidFill>
                  <a:schemeClr val="bg2">
                    <a:lumMod val="25000"/>
                  </a:schemeClr>
                </a:solidFill>
                <a:latin typeface="OCR A Extended" panose="02010509020102010303" pitchFamily="50" charset="0"/>
              </a:rPr>
              <a:t>Underfitting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392912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604542"/>
            <a:ext cx="11130844" cy="769441"/>
          </a:xfrm>
          <a:prstGeom prst="rect">
            <a:avLst/>
          </a:prstGeom>
          <a:noFill/>
        </p:spPr>
        <p:txBody>
          <a:bodyPr wrap="square" rtlCol="0">
            <a:spAutoFit/>
          </a:bodyPr>
          <a:lstStyle/>
          <a:p>
            <a:pPr algn="ctr"/>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585315"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960209"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2535732" y="3136612"/>
            <a:ext cx="7398490" cy="584775"/>
          </a:xfrm>
          <a:prstGeom prst="rect">
            <a:avLst/>
          </a:prstGeom>
          <a:noFill/>
        </p:spPr>
        <p:txBody>
          <a:bodyPr wrap="square" rtlCol="0">
            <a:spAutoFit/>
          </a:bodyPr>
          <a:lstStyle/>
          <a:p>
            <a:pPr algn="just"/>
            <a:r>
              <a:rPr lang="pt-BR" sz="3200" b="1" dirty="0">
                <a:solidFill>
                  <a:schemeClr val="bg1">
                    <a:lumMod val="75000"/>
                  </a:schemeClr>
                </a:solidFill>
                <a:latin typeface="OCR A Extended" panose="02010509020102010303" pitchFamily="50" charset="0"/>
              </a:rPr>
              <a:t>Capacidade de Generalização</a:t>
            </a:r>
            <a:endParaRPr lang="pt-BR" sz="700" b="1"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2204381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29631"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6280891" cy="584775"/>
          </a:xfrm>
          <a:prstGeom prst="rect">
            <a:avLst/>
          </a:prstGeom>
          <a:noFill/>
        </p:spPr>
        <p:txBody>
          <a:bodyPr wrap="square" rtlCol="0">
            <a:spAutoFit/>
          </a:bodyPr>
          <a:lstStyle/>
          <a:p>
            <a:pPr algn="just"/>
            <a:r>
              <a:rPr lang="pt-BR" sz="3200" b="1" dirty="0" err="1">
                <a:solidFill>
                  <a:schemeClr val="bg1">
                    <a:lumMod val="75000"/>
                  </a:schemeClr>
                </a:solidFill>
                <a:latin typeface="OCR A Extended" panose="02010509020102010303" pitchFamily="50" charset="0"/>
              </a:rPr>
              <a:t>Instance-based</a:t>
            </a:r>
            <a:r>
              <a:rPr lang="pt-BR" sz="3200" b="1" dirty="0">
                <a:solidFill>
                  <a:schemeClr val="bg1">
                    <a:lumMod val="75000"/>
                  </a:schemeClr>
                </a:solidFill>
                <a:latin typeface="OCR A Extended" panose="02010509020102010303" pitchFamily="50" charset="0"/>
              </a:rPr>
              <a:t>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7937005" y="2721114"/>
            <a:ext cx="3164242"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Generalização por similaridade</a:t>
            </a:r>
            <a:endParaRPr lang="pt-BR" sz="2000" i="1" dirty="0">
              <a:solidFill>
                <a:schemeClr val="bg1">
                  <a:lumMod val="75000"/>
                </a:schemeClr>
              </a:solidFill>
              <a:latin typeface="OCR A Extended" panose="02010509020102010303" pitchFamily="50" charset="0"/>
            </a:endParaRPr>
          </a:p>
        </p:txBody>
      </p:sp>
      <p:pic>
        <p:nvPicPr>
          <p:cNvPr id="4" name="Imagem 3">
            <a:extLst>
              <a:ext uri="{FF2B5EF4-FFF2-40B4-BE49-F238E27FC236}">
                <a16:creationId xmlns:a16="http://schemas.microsoft.com/office/drawing/2014/main" id="{0049D8B7-BB49-478D-AE42-4D11E40DDBD3}"/>
              </a:ext>
            </a:extLst>
          </p:cNvPr>
          <p:cNvPicPr>
            <a:picLocks noChangeAspect="1"/>
          </p:cNvPicPr>
          <p:nvPr/>
        </p:nvPicPr>
        <p:blipFill>
          <a:blip r:embed="rId3"/>
          <a:stretch>
            <a:fillRect/>
          </a:stretch>
        </p:blipFill>
        <p:spPr>
          <a:xfrm>
            <a:off x="864976" y="2605383"/>
            <a:ext cx="6781800" cy="3648075"/>
          </a:xfrm>
          <a:prstGeom prst="rect">
            <a:avLst/>
          </a:prstGeom>
        </p:spPr>
      </p:pic>
      <p:sp>
        <p:nvSpPr>
          <p:cNvPr id="14" name="CaixaDeTexto 13">
            <a:extLst>
              <a:ext uri="{FF2B5EF4-FFF2-40B4-BE49-F238E27FC236}">
                <a16:creationId xmlns:a16="http://schemas.microsoft.com/office/drawing/2014/main" id="{B8849A41-C0B5-45DB-B852-FBDCE49E1FCE}"/>
              </a:ext>
            </a:extLst>
          </p:cNvPr>
          <p:cNvSpPr txBox="1"/>
          <p:nvPr/>
        </p:nvSpPr>
        <p:spPr>
          <a:xfrm>
            <a:off x="7937004" y="3727670"/>
            <a:ext cx="3509929"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Classificador de Spam – similaridade entre dois e-mails</a:t>
            </a:r>
            <a:endParaRPr lang="pt-BR" sz="2000" i="1"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1943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29631"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6280891" cy="584775"/>
          </a:xfrm>
          <a:prstGeom prst="rect">
            <a:avLst/>
          </a:prstGeom>
          <a:noFill/>
        </p:spPr>
        <p:txBody>
          <a:bodyPr wrap="square" rtlCol="0">
            <a:spAutoFit/>
          </a:bodyPr>
          <a:lstStyle/>
          <a:p>
            <a:pPr algn="just"/>
            <a:r>
              <a:rPr lang="pt-BR" sz="3200" b="1" dirty="0" err="1">
                <a:solidFill>
                  <a:schemeClr val="bg1">
                    <a:lumMod val="75000"/>
                  </a:schemeClr>
                </a:solidFill>
                <a:latin typeface="OCR A Extended" panose="02010509020102010303" pitchFamily="50" charset="0"/>
              </a:rPr>
              <a:t>Model-based</a:t>
            </a:r>
            <a:r>
              <a:rPr lang="pt-BR" sz="3200" b="1" dirty="0">
                <a:solidFill>
                  <a:schemeClr val="bg1">
                    <a:lumMod val="75000"/>
                  </a:schemeClr>
                </a:solidFill>
                <a:latin typeface="OCR A Extended" panose="02010509020102010303" pitchFamily="50" charset="0"/>
              </a:rPr>
              <a:t>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7937005" y="2721114"/>
            <a:ext cx="3164242"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 de um modelo</a:t>
            </a:r>
            <a:endParaRPr lang="pt-BR" sz="2000" i="1"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B8849A41-C0B5-45DB-B852-FBDCE49E1FCE}"/>
              </a:ext>
            </a:extLst>
          </p:cNvPr>
          <p:cNvSpPr txBox="1"/>
          <p:nvPr/>
        </p:nvSpPr>
        <p:spPr>
          <a:xfrm>
            <a:off x="7937004" y="3727670"/>
            <a:ext cx="3950196"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Predições do modelo indicam classificações ou posições da amostra</a:t>
            </a:r>
            <a:endParaRPr lang="pt-BR" sz="2000" i="1" dirty="0">
              <a:solidFill>
                <a:schemeClr val="bg1">
                  <a:lumMod val="75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C6087CD3-EC23-4CD4-B68D-68D2B6874B34}"/>
              </a:ext>
            </a:extLst>
          </p:cNvPr>
          <p:cNvPicPr>
            <a:picLocks noChangeAspect="1"/>
          </p:cNvPicPr>
          <p:nvPr/>
        </p:nvPicPr>
        <p:blipFill>
          <a:blip r:embed="rId3"/>
          <a:stretch>
            <a:fillRect/>
          </a:stretch>
        </p:blipFill>
        <p:spPr>
          <a:xfrm>
            <a:off x="745067" y="2483189"/>
            <a:ext cx="6943725" cy="3829050"/>
          </a:xfrm>
          <a:prstGeom prst="rect">
            <a:avLst/>
          </a:prstGeom>
        </p:spPr>
      </p:pic>
    </p:spTree>
    <p:extLst>
      <p:ext uri="{BB962C8B-B14F-4D97-AF65-F5344CB8AC3E}">
        <p14:creationId xmlns:p14="http://schemas.microsoft.com/office/powerpoint/2010/main" val="217854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29631"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6280891" cy="584775"/>
          </a:xfrm>
          <a:prstGeom prst="rect">
            <a:avLst/>
          </a:prstGeom>
          <a:noFill/>
        </p:spPr>
        <p:txBody>
          <a:bodyPr wrap="square" rtlCol="0">
            <a:spAutoFit/>
          </a:bodyPr>
          <a:lstStyle/>
          <a:p>
            <a:pPr algn="just"/>
            <a:r>
              <a:rPr lang="pt-BR" sz="3200" b="1" dirty="0" err="1">
                <a:solidFill>
                  <a:schemeClr val="bg1">
                    <a:lumMod val="75000"/>
                  </a:schemeClr>
                </a:solidFill>
                <a:latin typeface="OCR A Extended" panose="02010509020102010303" pitchFamily="50" charset="0"/>
              </a:rPr>
              <a:t>Model-based</a:t>
            </a:r>
            <a:r>
              <a:rPr lang="pt-BR" sz="3200" b="1" dirty="0">
                <a:solidFill>
                  <a:schemeClr val="bg1">
                    <a:lumMod val="75000"/>
                  </a:schemeClr>
                </a:solidFill>
                <a:latin typeface="OCR A Extended" panose="02010509020102010303" pitchFamily="50" charset="0"/>
              </a:rPr>
              <a:t>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7937005" y="2721114"/>
            <a:ext cx="3164242"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 de um modelo</a:t>
            </a:r>
            <a:endParaRPr lang="pt-BR" sz="2000" i="1"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B8849A41-C0B5-45DB-B852-FBDCE49E1FCE}"/>
              </a:ext>
            </a:extLst>
          </p:cNvPr>
          <p:cNvSpPr txBox="1"/>
          <p:nvPr/>
        </p:nvSpPr>
        <p:spPr>
          <a:xfrm>
            <a:off x="7937004" y="3727670"/>
            <a:ext cx="3950196"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Predições do modelo indicam classificações ou posições da amostra</a:t>
            </a:r>
            <a:endParaRPr lang="pt-BR" sz="2000" i="1" dirty="0">
              <a:solidFill>
                <a:schemeClr val="bg1">
                  <a:lumMod val="75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C6087CD3-EC23-4CD4-B68D-68D2B6874B34}"/>
              </a:ext>
            </a:extLst>
          </p:cNvPr>
          <p:cNvPicPr>
            <a:picLocks noChangeAspect="1"/>
          </p:cNvPicPr>
          <p:nvPr/>
        </p:nvPicPr>
        <p:blipFill>
          <a:blip r:embed="rId3"/>
          <a:stretch>
            <a:fillRect/>
          </a:stretch>
        </p:blipFill>
        <p:spPr>
          <a:xfrm>
            <a:off x="745067" y="2483189"/>
            <a:ext cx="6943725" cy="3829050"/>
          </a:xfrm>
          <a:prstGeom prst="rect">
            <a:avLst/>
          </a:prstGeom>
        </p:spPr>
      </p:pic>
    </p:spTree>
    <p:extLst>
      <p:ext uri="{BB962C8B-B14F-4D97-AF65-F5344CB8AC3E}">
        <p14:creationId xmlns:p14="http://schemas.microsoft.com/office/powerpoint/2010/main" val="3377244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2">
                    <a:lumMod val="25000"/>
                  </a:schemeClr>
                </a:solidFill>
                <a:latin typeface="OCR A Extended" panose="02010509020102010303" pitchFamily="50" charset="0"/>
              </a:rPr>
              <a:t>Formas de se aplicar modelos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2">
                    <a:lumMod val="25000"/>
                  </a:schemeClr>
                </a:solidFill>
                <a:latin typeface="OCR A Extended" panose="02010509020102010303" pitchFamily="50" charset="0"/>
              </a:rPr>
              <a:t>Batch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Online</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2">
                    <a:lumMod val="25000"/>
                  </a:schemeClr>
                </a:solidFill>
                <a:latin typeface="OCR A Extended" panose="02010509020102010303" pitchFamily="50" charset="0"/>
              </a:rPr>
              <a:t>Instance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a:t>
            </a:r>
            <a:r>
              <a:rPr lang="pt-BR" sz="3200" dirty="0" err="1">
                <a:solidFill>
                  <a:schemeClr val="bg2">
                    <a:lumMod val="25000"/>
                  </a:schemeClr>
                </a:solidFill>
                <a:latin typeface="OCR A Extended" panose="02010509020102010303" pitchFamily="50" charset="0"/>
              </a:rPr>
              <a:t>Model-based</a:t>
            </a:r>
            <a:endParaRPr lang="pt-BR" sz="3200" dirty="0">
              <a:solidFill>
                <a:schemeClr val="bg2">
                  <a:lumMod val="2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40200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1">
                    <a:lumMod val="75000"/>
                  </a:schemeClr>
                </a:solidFill>
                <a:latin typeface="OCR A Extended" panose="02010509020102010303" pitchFamily="50" charset="0"/>
              </a:rPr>
              <a:t>Principais desafios de um modelo de ML</a:t>
            </a: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2">
                    <a:lumMod val="25000"/>
                  </a:schemeClr>
                </a:solidFill>
                <a:latin typeface="OCR A Extended" panose="02010509020102010303" pitchFamily="50" charset="0"/>
              </a:rPr>
              <a:t>Exercícios</a:t>
            </a:r>
            <a:endParaRPr lang="pt-BR" sz="1100" dirty="0">
              <a:solidFill>
                <a:schemeClr val="bg2">
                  <a:lumMod val="2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1">
                    <a:lumMod val="75000"/>
                  </a:schemeClr>
                </a:solidFill>
                <a:latin typeface="OCR A Extended" panose="02010509020102010303" pitchFamily="50" charset="0"/>
              </a:rPr>
              <a:t>Quantidade insuficiente de dados</a:t>
            </a: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1">
                    <a:lumMod val="75000"/>
                  </a:schemeClr>
                </a:solidFill>
                <a:latin typeface="OCR A Extended" panose="02010509020102010303" pitchFamily="50" charset="0"/>
              </a:rPr>
              <a:t>Dados não representativos</a:t>
            </a: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1">
                    <a:lumMod val="75000"/>
                  </a:schemeClr>
                </a:solidFill>
                <a:latin typeface="OCR A Extended" panose="02010509020102010303" pitchFamily="50" charset="0"/>
              </a:rPr>
              <a:t>Qualidade e </a:t>
            </a:r>
            <a:r>
              <a:rPr lang="pt-BR" sz="3200" dirty="0" err="1">
                <a:solidFill>
                  <a:schemeClr val="bg1">
                    <a:lumMod val="75000"/>
                  </a:schemeClr>
                </a:solidFill>
                <a:latin typeface="OCR A Extended" panose="02010509020102010303" pitchFamily="50" charset="0"/>
              </a:rPr>
              <a:t>features</a:t>
            </a:r>
            <a:r>
              <a:rPr lang="pt-BR" sz="3200" dirty="0">
                <a:solidFill>
                  <a:schemeClr val="bg1">
                    <a:lumMod val="75000"/>
                  </a:schemeClr>
                </a:solidFill>
                <a:latin typeface="OCR A Extended" panose="02010509020102010303" pitchFamily="50" charset="0"/>
              </a:rPr>
              <a:t> irrelevantes</a:t>
            </a: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1">
                    <a:lumMod val="75000"/>
                  </a:schemeClr>
                </a:solidFill>
                <a:latin typeface="OCR A Extended" panose="02010509020102010303" pitchFamily="50" charset="0"/>
              </a:rPr>
              <a:t>Overfitting e </a:t>
            </a:r>
            <a:r>
              <a:rPr lang="pt-BR" sz="3200" dirty="0" err="1">
                <a:solidFill>
                  <a:schemeClr val="bg1">
                    <a:lumMod val="75000"/>
                  </a:schemeClr>
                </a:solidFill>
                <a:latin typeface="OCR A Extended" panose="02010509020102010303" pitchFamily="50" charset="0"/>
              </a:rPr>
              <a:t>Underfitting</a:t>
            </a:r>
            <a:endParaRPr lang="pt-BR" sz="32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2257790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593253"/>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Quantidade insuficiente de dados</a:t>
            </a:r>
            <a:endParaRPr lang="pt-BR" dirty="0">
              <a:solidFill>
                <a:schemeClr val="accent4">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10006224"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Há um número mágico que define a quantidade?</a:t>
            </a:r>
            <a:endParaRPr lang="pt-BR" sz="600" dirty="0">
              <a:solidFill>
                <a:schemeClr val="bg1">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2C962178-DE0F-4075-B92F-CF5FB7DC1706}"/>
              </a:ext>
            </a:extLst>
          </p:cNvPr>
          <p:cNvSpPr txBox="1"/>
          <p:nvPr/>
        </p:nvSpPr>
        <p:spPr>
          <a:xfrm>
            <a:off x="774056" y="4315534"/>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100 amostras</a:t>
            </a:r>
            <a:endParaRPr lang="pt-BR" sz="6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5C1EA9EE-113B-4363-BC75-BB7EE0267482}"/>
              </a:ext>
            </a:extLst>
          </p:cNvPr>
          <p:cNvSpPr txBox="1"/>
          <p:nvPr/>
        </p:nvSpPr>
        <p:spPr>
          <a:xfrm>
            <a:off x="2481461" y="2985930"/>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500 amostras</a:t>
            </a:r>
            <a:endParaRPr lang="pt-BR" sz="6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DFF0556E-6C91-4E84-B013-563131BFC729}"/>
              </a:ext>
            </a:extLst>
          </p:cNvPr>
          <p:cNvSpPr txBox="1"/>
          <p:nvPr/>
        </p:nvSpPr>
        <p:spPr>
          <a:xfrm>
            <a:off x="1537772" y="5416677"/>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50 amostras</a:t>
            </a:r>
            <a:endParaRPr lang="pt-BR" sz="600"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306F5128-C209-4540-A274-E0693FBC4B4A}"/>
              </a:ext>
            </a:extLst>
          </p:cNvPr>
          <p:cNvSpPr txBox="1"/>
          <p:nvPr/>
        </p:nvSpPr>
        <p:spPr>
          <a:xfrm>
            <a:off x="3585564" y="3883626"/>
            <a:ext cx="3231249"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2.000 amostras</a:t>
            </a:r>
            <a:endParaRPr lang="pt-BR" sz="600" dirty="0">
              <a:solidFill>
                <a:schemeClr val="bg1">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5D8AC6FC-29C2-460F-B08A-10C7F79FAC14}"/>
              </a:ext>
            </a:extLst>
          </p:cNvPr>
          <p:cNvSpPr txBox="1"/>
          <p:nvPr/>
        </p:nvSpPr>
        <p:spPr>
          <a:xfrm>
            <a:off x="2481461" y="2992054"/>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500 amostras</a:t>
            </a:r>
            <a:endParaRPr lang="pt-BR" sz="600" dirty="0">
              <a:solidFill>
                <a:schemeClr val="bg1">
                  <a:lumMod val="7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4CCD7B9F-8133-4A6B-B8CB-FA35F92A6481}"/>
              </a:ext>
            </a:extLst>
          </p:cNvPr>
          <p:cNvSpPr txBox="1"/>
          <p:nvPr/>
        </p:nvSpPr>
        <p:spPr>
          <a:xfrm>
            <a:off x="3958590" y="4690786"/>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700 amostras</a:t>
            </a:r>
            <a:endParaRPr lang="pt-BR" sz="600" dirty="0">
              <a:solidFill>
                <a:schemeClr val="bg1">
                  <a:lumMod val="7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C272422-757F-4C0F-88A8-A45427258AF4}"/>
              </a:ext>
            </a:extLst>
          </p:cNvPr>
          <p:cNvSpPr txBox="1"/>
          <p:nvPr/>
        </p:nvSpPr>
        <p:spPr>
          <a:xfrm>
            <a:off x="6368768" y="3076466"/>
            <a:ext cx="3667054"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10.000 amostras</a:t>
            </a:r>
            <a:endParaRPr lang="pt-BR" sz="6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682062F-D3F3-48F4-92A5-64D76B2943DE}"/>
              </a:ext>
            </a:extLst>
          </p:cNvPr>
          <p:cNvSpPr txBox="1"/>
          <p:nvPr/>
        </p:nvSpPr>
        <p:spPr>
          <a:xfrm>
            <a:off x="5990589" y="5560028"/>
            <a:ext cx="4361321"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1.000.000 amostras</a:t>
            </a:r>
            <a:endParaRPr lang="pt-BR" sz="600"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CA224864-99AE-4A85-ABD5-58C46952135E}"/>
              </a:ext>
            </a:extLst>
          </p:cNvPr>
          <p:cNvSpPr txBox="1"/>
          <p:nvPr/>
        </p:nvSpPr>
        <p:spPr>
          <a:xfrm>
            <a:off x="7469435" y="4229648"/>
            <a:ext cx="3667054"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2 amostras</a:t>
            </a:r>
            <a:endParaRPr lang="pt-BR" sz="600" dirty="0">
              <a:solidFill>
                <a:schemeClr val="bg1">
                  <a:lumMod val="75000"/>
                </a:schemeClr>
              </a:solidFill>
              <a:latin typeface="OCR A Extended" panose="02010509020102010303" pitchFamily="50" charset="0"/>
            </a:endParaRPr>
          </a:p>
        </p:txBody>
      </p:sp>
      <p:cxnSp>
        <p:nvCxnSpPr>
          <p:cNvPr id="22" name="Conector reto 21">
            <a:extLst>
              <a:ext uri="{FF2B5EF4-FFF2-40B4-BE49-F238E27FC236}">
                <a16:creationId xmlns:a16="http://schemas.microsoft.com/office/drawing/2014/main" id="{806DE9AB-A1A9-48A2-959B-A8EF373C5413}"/>
              </a:ext>
            </a:extLst>
          </p:cNvPr>
          <p:cNvCxnSpPr>
            <a:cxnSpLocks/>
          </p:cNvCxnSpPr>
          <p:nvPr/>
        </p:nvCxnSpPr>
        <p:spPr>
          <a:xfrm>
            <a:off x="1052350" y="2440369"/>
            <a:ext cx="9299560" cy="0"/>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84563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272240"/>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Quantidade insuficiente de dados</a:t>
            </a:r>
            <a:endParaRPr lang="pt-BR" dirty="0">
              <a:solidFill>
                <a:schemeClr val="accent4">
                  <a:lumMod val="75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32DE6CDC-F1A8-4F5B-BBF7-0DCA44EDAE59}"/>
              </a:ext>
            </a:extLst>
          </p:cNvPr>
          <p:cNvPicPr>
            <a:picLocks noChangeAspect="1"/>
          </p:cNvPicPr>
          <p:nvPr/>
        </p:nvPicPr>
        <p:blipFill>
          <a:blip r:embed="rId3"/>
          <a:stretch>
            <a:fillRect/>
          </a:stretch>
        </p:blipFill>
        <p:spPr>
          <a:xfrm>
            <a:off x="1038578" y="1767653"/>
            <a:ext cx="4892146" cy="4581040"/>
          </a:xfrm>
          <a:prstGeom prst="rect">
            <a:avLst/>
          </a:prstGeom>
        </p:spPr>
      </p:pic>
      <p:sp>
        <p:nvSpPr>
          <p:cNvPr id="21" name="CaixaDeTexto 20">
            <a:extLst>
              <a:ext uri="{FF2B5EF4-FFF2-40B4-BE49-F238E27FC236}">
                <a16:creationId xmlns:a16="http://schemas.microsoft.com/office/drawing/2014/main" id="{73A5F2F0-1D0A-47F5-A795-FD6FBFFBAAD5}"/>
              </a:ext>
            </a:extLst>
          </p:cNvPr>
          <p:cNvSpPr txBox="1"/>
          <p:nvPr/>
        </p:nvSpPr>
        <p:spPr>
          <a:xfrm>
            <a:off x="1038578" y="1123090"/>
            <a:ext cx="10340621"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“Data </a:t>
            </a:r>
            <a:r>
              <a:rPr lang="pt-BR" sz="2000" dirty="0" err="1">
                <a:solidFill>
                  <a:schemeClr val="bg1">
                    <a:lumMod val="75000"/>
                  </a:schemeClr>
                </a:solidFill>
                <a:latin typeface="OCR A Extended" panose="02010509020102010303" pitchFamily="50" charset="0"/>
              </a:rPr>
              <a:t>matters</a:t>
            </a:r>
            <a:r>
              <a:rPr lang="pt-BR" sz="2000" dirty="0">
                <a:solidFill>
                  <a:schemeClr val="bg1">
                    <a:lumMod val="75000"/>
                  </a:schemeClr>
                </a:solidFill>
                <a:latin typeface="OCR A Extended" panose="02010509020102010303" pitchFamily="50" charset="0"/>
              </a:rPr>
              <a:t> more </a:t>
            </a:r>
            <a:r>
              <a:rPr lang="pt-BR" sz="2000" dirty="0" err="1">
                <a:solidFill>
                  <a:schemeClr val="bg1">
                    <a:lumMod val="75000"/>
                  </a:schemeClr>
                </a:solidFill>
                <a:latin typeface="OCR A Extended" panose="02010509020102010303" pitchFamily="50" charset="0"/>
              </a:rPr>
              <a:t>than</a:t>
            </a:r>
            <a:r>
              <a:rPr lang="pt-BR" sz="2000" dirty="0">
                <a:solidFill>
                  <a:schemeClr val="bg1">
                    <a:lumMod val="75000"/>
                  </a:schemeClr>
                </a:solidFill>
                <a:latin typeface="OCR A Extended" panose="02010509020102010303" pitchFamily="50" charset="0"/>
              </a:rPr>
              <a:t> </a:t>
            </a:r>
            <a:r>
              <a:rPr lang="pt-BR" sz="2000" dirty="0" err="1">
                <a:solidFill>
                  <a:schemeClr val="bg1">
                    <a:lumMod val="75000"/>
                  </a:schemeClr>
                </a:solidFill>
                <a:latin typeface="OCR A Extended" panose="02010509020102010303" pitchFamily="50" charset="0"/>
              </a:rPr>
              <a:t>algorithm</a:t>
            </a:r>
            <a:r>
              <a:rPr lang="pt-BR" sz="2000" dirty="0">
                <a:solidFill>
                  <a:schemeClr val="bg1">
                    <a:lumMod val="75000"/>
                  </a:schemeClr>
                </a:solidFill>
                <a:latin typeface="OCR A Extended" panose="02010509020102010303" pitchFamily="50" charset="0"/>
              </a:rPr>
              <a:t> for </a:t>
            </a:r>
            <a:r>
              <a:rPr lang="pt-BR" sz="2000" dirty="0" err="1">
                <a:solidFill>
                  <a:schemeClr val="bg1">
                    <a:lumMod val="75000"/>
                  </a:schemeClr>
                </a:solidFill>
                <a:latin typeface="OCR A Extended" panose="02010509020102010303" pitchFamily="50" charset="0"/>
              </a:rPr>
              <a:t>complex</a:t>
            </a:r>
            <a:r>
              <a:rPr lang="pt-BR" sz="2000" dirty="0">
                <a:solidFill>
                  <a:schemeClr val="bg1">
                    <a:lumMod val="75000"/>
                  </a:schemeClr>
                </a:solidFill>
                <a:latin typeface="OCR A Extended" panose="02010509020102010303" pitchFamily="50" charset="0"/>
              </a:rPr>
              <a:t> </a:t>
            </a:r>
            <a:r>
              <a:rPr lang="pt-BR" sz="2000" dirty="0" err="1">
                <a:solidFill>
                  <a:schemeClr val="bg1">
                    <a:lumMod val="75000"/>
                  </a:schemeClr>
                </a:solidFill>
                <a:latin typeface="OCR A Extended" panose="02010509020102010303" pitchFamily="50" charset="0"/>
              </a:rPr>
              <a:t>problems</a:t>
            </a:r>
            <a:r>
              <a:rPr lang="pt-BR" sz="2000" dirty="0">
                <a:solidFill>
                  <a:schemeClr val="bg1">
                    <a:lumMod val="75000"/>
                  </a:schemeClr>
                </a:solidFill>
                <a:latin typeface="OCR A Extended" panose="02010509020102010303" pitchFamily="50" charset="0"/>
              </a:rPr>
              <a:t>”</a:t>
            </a:r>
            <a:endParaRPr lang="pt-BR" sz="2000" i="1" dirty="0">
              <a:solidFill>
                <a:schemeClr val="bg1">
                  <a:lumMod val="75000"/>
                </a:schemeClr>
              </a:solidFill>
              <a:latin typeface="OCR A Extended" panose="02010509020102010303" pitchFamily="50" charset="0"/>
            </a:endParaRPr>
          </a:p>
        </p:txBody>
      </p:sp>
      <p:sp>
        <p:nvSpPr>
          <p:cNvPr id="23" name="CaixaDeTexto 22">
            <a:extLst>
              <a:ext uri="{FF2B5EF4-FFF2-40B4-BE49-F238E27FC236}">
                <a16:creationId xmlns:a16="http://schemas.microsoft.com/office/drawing/2014/main" id="{B2F10DC8-EC2A-4BA6-A44B-9FDEEA69902C}"/>
              </a:ext>
            </a:extLst>
          </p:cNvPr>
          <p:cNvSpPr txBox="1"/>
          <p:nvPr/>
        </p:nvSpPr>
        <p:spPr>
          <a:xfrm>
            <a:off x="6496755" y="2921168"/>
            <a:ext cx="4995333" cy="1323439"/>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Estudo NLP – 2001 - Microsoft</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Diferentes algoritmos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Diferentes </a:t>
            </a:r>
            <a:r>
              <a:rPr lang="pt-BR" sz="2000" dirty="0" err="1">
                <a:solidFill>
                  <a:schemeClr val="bg1">
                    <a:lumMod val="75000"/>
                  </a:schemeClr>
                </a:solidFill>
                <a:latin typeface="OCR A Extended" panose="02010509020102010303" pitchFamily="50" charset="0"/>
              </a:rPr>
              <a:t>datasets</a:t>
            </a:r>
            <a:endParaRPr lang="pt-BR" sz="2000"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b="1" i="1" dirty="0">
                <a:solidFill>
                  <a:schemeClr val="bg1">
                    <a:lumMod val="75000"/>
                  </a:schemeClr>
                </a:solidFill>
                <a:latin typeface="OCR A Extended" panose="02010509020102010303" pitchFamily="50" charset="0"/>
              </a:rPr>
              <a:t>Semelhantes resultados!</a:t>
            </a:r>
          </a:p>
        </p:txBody>
      </p:sp>
    </p:spTree>
    <p:extLst>
      <p:ext uri="{BB962C8B-B14F-4D97-AF65-F5344CB8AC3E}">
        <p14:creationId xmlns:p14="http://schemas.microsoft.com/office/powerpoint/2010/main" val="903557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593253"/>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Dados não representativos</a:t>
            </a:r>
            <a:endParaRPr lang="pt-BR" dirty="0">
              <a:solidFill>
                <a:schemeClr val="accent4">
                  <a:lumMod val="75000"/>
                </a:schemeClr>
              </a:solidFill>
              <a:latin typeface="OCR A Extended" panose="02010509020102010303" pitchFamily="50" charset="0"/>
            </a:endParaRP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22484010-82DE-4D4C-A0F5-FD82B5183201}"/>
                  </a:ext>
                </a:extLst>
              </p:cNvPr>
              <p:cNvSpPr txBox="1"/>
              <p:nvPr/>
            </p:nvSpPr>
            <p:spPr>
              <a:xfrm>
                <a:off x="3160887" y="2466618"/>
                <a:ext cx="5271911"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4800" b="0" i="1" smtClean="0">
                          <a:solidFill>
                            <a:schemeClr val="bg1"/>
                          </a:solidFill>
                          <a:latin typeface="Cambria Math" panose="02040503050406030204" pitchFamily="18" charset="0"/>
                        </a:rPr>
                        <m:t>𝑦</m:t>
                      </m:r>
                      <m:r>
                        <a:rPr lang="pt-BR" sz="4800" b="0" i="1" smtClean="0">
                          <a:solidFill>
                            <a:schemeClr val="bg1"/>
                          </a:solidFill>
                          <a:latin typeface="Cambria Math" panose="02040503050406030204" pitchFamily="18" charset="0"/>
                        </a:rPr>
                        <m:t>= </m:t>
                      </m:r>
                      <m:sSub>
                        <m:sSubPr>
                          <m:ctrlPr>
                            <a:rPr lang="pt-BR" sz="4800" b="0" i="1" smtClean="0">
                              <a:solidFill>
                                <a:schemeClr val="bg1"/>
                              </a:solidFill>
                              <a:latin typeface="Cambria Math" panose="02040503050406030204" pitchFamily="18" charset="0"/>
                            </a:rPr>
                          </m:ctrlPr>
                        </m:sSubPr>
                        <m:e>
                          <m:r>
                            <a:rPr lang="pt-BR" sz="4800" b="0" i="1" smtClean="0">
                              <a:solidFill>
                                <a:schemeClr val="bg1"/>
                              </a:solidFill>
                              <a:latin typeface="Cambria Math" panose="02040503050406030204" pitchFamily="18" charset="0"/>
                              <a:ea typeface="Cambria Math" panose="02040503050406030204" pitchFamily="18" charset="0"/>
                            </a:rPr>
                            <m:t>𝜃</m:t>
                          </m:r>
                        </m:e>
                        <m:sub>
                          <m:r>
                            <a:rPr lang="pt-BR" sz="4800" b="0" i="1" smtClean="0">
                              <a:solidFill>
                                <a:schemeClr val="bg1"/>
                              </a:solidFill>
                              <a:latin typeface="Cambria Math" panose="02040503050406030204" pitchFamily="18" charset="0"/>
                            </a:rPr>
                            <m:t>0</m:t>
                          </m:r>
                        </m:sub>
                      </m:sSub>
                      <m:r>
                        <a:rPr lang="pt-BR" sz="4800" b="0" i="1" smtClean="0">
                          <a:solidFill>
                            <a:schemeClr val="bg1"/>
                          </a:solidFill>
                          <a:latin typeface="Cambria Math" panose="02040503050406030204" pitchFamily="18" charset="0"/>
                        </a:rPr>
                        <m:t>+</m:t>
                      </m:r>
                      <m:sSub>
                        <m:sSubPr>
                          <m:ctrlPr>
                            <a:rPr lang="pt-BR" sz="4800" b="0" i="1" smtClean="0">
                              <a:solidFill>
                                <a:schemeClr val="bg1"/>
                              </a:solidFill>
                              <a:latin typeface="Cambria Math" panose="02040503050406030204" pitchFamily="18" charset="0"/>
                            </a:rPr>
                          </m:ctrlPr>
                        </m:sSubPr>
                        <m:e>
                          <m:r>
                            <a:rPr lang="pt-BR" sz="4800" b="0" i="1" smtClean="0">
                              <a:solidFill>
                                <a:schemeClr val="bg1"/>
                              </a:solidFill>
                              <a:latin typeface="Cambria Math" panose="02040503050406030204" pitchFamily="18" charset="0"/>
                              <a:ea typeface="Cambria Math" panose="02040503050406030204" pitchFamily="18" charset="0"/>
                            </a:rPr>
                            <m:t>𝜃</m:t>
                          </m:r>
                        </m:e>
                        <m:sub>
                          <m:r>
                            <a:rPr lang="pt-BR" sz="4800" b="0" i="1" smtClean="0">
                              <a:solidFill>
                                <a:schemeClr val="bg1"/>
                              </a:solidFill>
                              <a:latin typeface="Cambria Math" panose="02040503050406030204" pitchFamily="18" charset="0"/>
                            </a:rPr>
                            <m:t>1</m:t>
                          </m:r>
                        </m:sub>
                      </m:sSub>
                      <m:r>
                        <a:rPr lang="pt-BR" sz="4800" b="0" i="1" smtClean="0">
                          <a:solidFill>
                            <a:schemeClr val="bg1"/>
                          </a:solidFill>
                          <a:latin typeface="Cambria Math" panose="02040503050406030204" pitchFamily="18" charset="0"/>
                        </a:rPr>
                        <m:t>𝑥</m:t>
                      </m:r>
                    </m:oMath>
                  </m:oMathPara>
                </a14:m>
                <a:endParaRPr lang="pt-BR" sz="3200" dirty="0"/>
              </a:p>
            </p:txBody>
          </p:sp>
        </mc:Choice>
        <mc:Fallback xmlns="">
          <p:sp>
            <p:nvSpPr>
              <p:cNvPr id="2" name="CaixaDeTexto 1">
                <a:extLst>
                  <a:ext uri="{FF2B5EF4-FFF2-40B4-BE49-F238E27FC236}">
                    <a16:creationId xmlns:a16="http://schemas.microsoft.com/office/drawing/2014/main" id="{22484010-82DE-4D4C-A0F5-FD82B5183201}"/>
                  </a:ext>
                </a:extLst>
              </p:cNvPr>
              <p:cNvSpPr txBox="1">
                <a:spLocks noRot="1" noChangeAspect="1" noMove="1" noResize="1" noEditPoints="1" noAdjustHandles="1" noChangeArrowheads="1" noChangeShapeType="1" noTextEdit="1"/>
              </p:cNvSpPr>
              <p:nvPr/>
            </p:nvSpPr>
            <p:spPr>
              <a:xfrm>
                <a:off x="3160887" y="2466618"/>
                <a:ext cx="5271911" cy="738664"/>
              </a:xfrm>
              <a:prstGeom prst="rect">
                <a:avLst/>
              </a:prstGeom>
              <a:blipFill>
                <a:blip r:embed="rId3"/>
                <a:stretch>
                  <a:fillRect/>
                </a:stretch>
              </a:blipFill>
            </p:spPr>
            <p:txBody>
              <a:bodyPr/>
              <a:lstStyle/>
              <a:p>
                <a:r>
                  <a:rPr lang="pt-BR">
                    <a:noFill/>
                  </a:rPr>
                  <a:t> </a:t>
                </a:r>
              </a:p>
            </p:txBody>
          </p:sp>
        </mc:Fallback>
      </mc:AlternateContent>
      <p:sp>
        <p:nvSpPr>
          <p:cNvPr id="21" name="CaixaDeTexto 20">
            <a:extLst>
              <a:ext uri="{FF2B5EF4-FFF2-40B4-BE49-F238E27FC236}">
                <a16:creationId xmlns:a16="http://schemas.microsoft.com/office/drawing/2014/main" id="{FCD9437F-8D2B-4D1D-9D81-672B447C1F87}"/>
              </a:ext>
            </a:extLst>
          </p:cNvPr>
          <p:cNvSpPr txBox="1"/>
          <p:nvPr/>
        </p:nvSpPr>
        <p:spPr>
          <a:xfrm>
            <a:off x="3160887" y="3643502"/>
            <a:ext cx="6852355"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Influência nos parâmetros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Resultados diferentes (não-realísticos)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Baixa performance do modelo treinado</a:t>
            </a:r>
          </a:p>
        </p:txBody>
      </p:sp>
    </p:spTree>
    <p:extLst>
      <p:ext uri="{BB962C8B-B14F-4D97-AF65-F5344CB8AC3E}">
        <p14:creationId xmlns:p14="http://schemas.microsoft.com/office/powerpoint/2010/main" val="3989708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593253"/>
            <a:ext cx="11130844" cy="1446550"/>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Qualidade e </a:t>
            </a:r>
            <a:r>
              <a:rPr lang="pt-BR" sz="4400" dirty="0" err="1">
                <a:solidFill>
                  <a:schemeClr val="accent4">
                    <a:lumMod val="75000"/>
                  </a:schemeClr>
                </a:solidFill>
                <a:latin typeface="OCR A Extended" panose="02010509020102010303" pitchFamily="50" charset="0"/>
              </a:rPr>
              <a:t>features</a:t>
            </a:r>
            <a:r>
              <a:rPr lang="pt-BR" sz="4400" dirty="0">
                <a:solidFill>
                  <a:schemeClr val="accent4">
                    <a:lumMod val="75000"/>
                  </a:schemeClr>
                </a:solidFill>
                <a:latin typeface="OCR A Extended" panose="02010509020102010303" pitchFamily="50" charset="0"/>
              </a:rPr>
              <a:t> irrelevantes</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D054DD6F-8A01-4E45-9107-87645F5653F1}"/>
              </a:ext>
            </a:extLst>
          </p:cNvPr>
          <p:cNvPicPr>
            <a:picLocks noChangeAspect="1"/>
          </p:cNvPicPr>
          <p:nvPr/>
        </p:nvPicPr>
        <p:blipFill>
          <a:blip r:embed="rId3"/>
          <a:stretch>
            <a:fillRect/>
          </a:stretch>
        </p:blipFill>
        <p:spPr>
          <a:xfrm>
            <a:off x="1255889" y="2397653"/>
            <a:ext cx="4058330" cy="3732214"/>
          </a:xfrm>
          <a:prstGeom prst="rect">
            <a:avLst/>
          </a:prstGeom>
        </p:spPr>
      </p:pic>
      <p:sp>
        <p:nvSpPr>
          <p:cNvPr id="6" name="CaixaDeTexto 5">
            <a:extLst>
              <a:ext uri="{FF2B5EF4-FFF2-40B4-BE49-F238E27FC236}">
                <a16:creationId xmlns:a16="http://schemas.microsoft.com/office/drawing/2014/main" id="{FE50573D-DA9C-43BB-82C4-6033F13DEB89}"/>
              </a:ext>
            </a:extLst>
          </p:cNvPr>
          <p:cNvSpPr txBox="1"/>
          <p:nvPr/>
        </p:nvSpPr>
        <p:spPr>
          <a:xfrm>
            <a:off x="5610577" y="2627505"/>
            <a:ext cx="4752623" cy="1938992"/>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Dados </a:t>
            </a:r>
            <a:r>
              <a:rPr lang="pt-BR" sz="2000" i="1" dirty="0" err="1">
                <a:solidFill>
                  <a:schemeClr val="bg1">
                    <a:lumMod val="75000"/>
                  </a:schemeClr>
                </a:solidFill>
                <a:latin typeface="OCR A Extended" panose="02010509020102010303" pitchFamily="50" charset="0"/>
              </a:rPr>
              <a:t>Missing</a:t>
            </a:r>
            <a:endParaRPr lang="pt-BR" sz="2000"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Dados duplicados</a:t>
            </a:r>
          </a:p>
          <a:p>
            <a:pPr marL="342900" indent="-342900" algn="just">
              <a:buFont typeface="Arial" panose="020B0604020202020204" pitchFamily="34" charset="0"/>
              <a:buChar char="•"/>
            </a:pPr>
            <a:r>
              <a:rPr lang="pt-BR" sz="2000" i="1" dirty="0">
                <a:solidFill>
                  <a:schemeClr val="bg1">
                    <a:lumMod val="75000"/>
                  </a:schemeClr>
                </a:solidFill>
                <a:latin typeface="OCR A Extended" panose="02010509020102010303" pitchFamily="50" charset="0"/>
              </a:rPr>
              <a:t>Outliers</a:t>
            </a:r>
          </a:p>
          <a:p>
            <a:pPr marL="342900" indent="-342900" algn="just">
              <a:buFont typeface="Arial" panose="020B0604020202020204" pitchFamily="34" charset="0"/>
              <a:buChar char="•"/>
            </a:pPr>
            <a:r>
              <a:rPr lang="pt-BR" sz="2000" i="1" dirty="0" err="1">
                <a:solidFill>
                  <a:schemeClr val="bg1">
                    <a:lumMod val="75000"/>
                  </a:schemeClr>
                </a:solidFill>
                <a:latin typeface="OCR A Extended" panose="02010509020102010303" pitchFamily="50" charset="0"/>
              </a:rPr>
              <a:t>Feature</a:t>
            </a:r>
            <a:r>
              <a:rPr lang="pt-BR" sz="2000" i="1" dirty="0">
                <a:solidFill>
                  <a:schemeClr val="bg1">
                    <a:lumMod val="75000"/>
                  </a:schemeClr>
                </a:solidFill>
                <a:latin typeface="OCR A Extended" panose="02010509020102010303" pitchFamily="50" charset="0"/>
              </a:rPr>
              <a:t> </a:t>
            </a:r>
            <a:r>
              <a:rPr lang="pt-BR" sz="2000" i="1" dirty="0" err="1">
                <a:solidFill>
                  <a:schemeClr val="bg1">
                    <a:lumMod val="75000"/>
                  </a:schemeClr>
                </a:solidFill>
                <a:latin typeface="OCR A Extended" panose="02010509020102010303" pitchFamily="50" charset="0"/>
              </a:rPr>
              <a:t>selection</a:t>
            </a:r>
            <a:endParaRPr lang="pt-BR" sz="2000" i="1"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i="1" dirty="0" err="1">
                <a:solidFill>
                  <a:schemeClr val="bg1">
                    <a:lumMod val="75000"/>
                  </a:schemeClr>
                </a:solidFill>
                <a:latin typeface="OCR A Extended" panose="02010509020102010303" pitchFamily="50" charset="0"/>
              </a:rPr>
              <a:t>Feature</a:t>
            </a:r>
            <a:r>
              <a:rPr lang="pt-BR" sz="2000" i="1" dirty="0">
                <a:solidFill>
                  <a:schemeClr val="bg1">
                    <a:lumMod val="75000"/>
                  </a:schemeClr>
                </a:solidFill>
                <a:latin typeface="OCR A Extended" panose="02010509020102010303" pitchFamily="50" charset="0"/>
              </a:rPr>
              <a:t> </a:t>
            </a:r>
            <a:r>
              <a:rPr lang="pt-BR" sz="2000" i="1" dirty="0" err="1">
                <a:solidFill>
                  <a:schemeClr val="bg1">
                    <a:lumMod val="75000"/>
                  </a:schemeClr>
                </a:solidFill>
                <a:latin typeface="OCR A Extended" panose="02010509020102010303" pitchFamily="50" charset="0"/>
              </a:rPr>
              <a:t>extraction</a:t>
            </a:r>
            <a:endParaRPr lang="pt-BR" sz="2000" i="1"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Criando novas </a:t>
            </a:r>
            <a:r>
              <a:rPr lang="pt-BR" sz="2000" dirty="0" err="1">
                <a:solidFill>
                  <a:schemeClr val="bg1">
                    <a:lumMod val="75000"/>
                  </a:schemeClr>
                </a:solidFill>
                <a:latin typeface="OCR A Extended" panose="02010509020102010303" pitchFamily="50" charset="0"/>
              </a:rPr>
              <a:t>features</a:t>
            </a:r>
            <a:endParaRPr lang="pt-BR" sz="20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76C08C30-31D3-4723-8BF5-C3F1001C68DF}"/>
              </a:ext>
            </a:extLst>
          </p:cNvPr>
          <p:cNvSpPr txBox="1"/>
          <p:nvPr/>
        </p:nvSpPr>
        <p:spPr>
          <a:xfrm>
            <a:off x="6095999" y="5154199"/>
            <a:ext cx="5565423" cy="954107"/>
          </a:xfrm>
          <a:prstGeom prst="rect">
            <a:avLst/>
          </a:prstGeom>
          <a:noFill/>
        </p:spPr>
        <p:txBody>
          <a:bodyPr wrap="square" rtlCol="0">
            <a:spAutoFit/>
          </a:bodyPr>
          <a:lstStyle/>
          <a:p>
            <a:r>
              <a:rPr lang="pt-BR" sz="2800" dirty="0">
                <a:solidFill>
                  <a:schemeClr val="accent4">
                    <a:lumMod val="75000"/>
                  </a:schemeClr>
                </a:solidFill>
                <a:latin typeface="OCR A Extended" panose="02010509020102010303" pitchFamily="50" charset="0"/>
              </a:rPr>
              <a:t>Entrar coisa boa</a:t>
            </a:r>
          </a:p>
          <a:p>
            <a:r>
              <a:rPr lang="pt-BR" sz="2800" dirty="0">
                <a:solidFill>
                  <a:schemeClr val="accent4">
                    <a:lumMod val="75000"/>
                  </a:schemeClr>
                </a:solidFill>
                <a:latin typeface="OCR A Extended" panose="02010509020102010303" pitchFamily="50" charset="0"/>
              </a:rPr>
              <a:t>Para sair coisa boa</a:t>
            </a:r>
            <a:endParaRPr lang="pt-BR" sz="1100" dirty="0">
              <a:solidFill>
                <a:schemeClr val="accent4">
                  <a:lumMod val="75000"/>
                </a:schemeClr>
              </a:solidFill>
              <a:latin typeface="OCR A Extended" panose="02010509020102010303" pitchFamily="50" charset="0"/>
            </a:endParaRPr>
          </a:p>
        </p:txBody>
      </p:sp>
    </p:spTree>
    <p:extLst>
      <p:ext uri="{BB962C8B-B14F-4D97-AF65-F5344CB8AC3E}">
        <p14:creationId xmlns:p14="http://schemas.microsoft.com/office/powerpoint/2010/main" val="282471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537803"/>
            <a:ext cx="7686038"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Arthur </a:t>
            </a:r>
            <a:r>
              <a:rPr lang="pt-BR" sz="4400" dirty="0" err="1">
                <a:solidFill>
                  <a:schemeClr val="accent4">
                    <a:lumMod val="75000"/>
                  </a:schemeClr>
                </a:solidFill>
                <a:latin typeface="OCR A Extended" panose="02010509020102010303" pitchFamily="50" charset="0"/>
              </a:rPr>
              <a:t>Sammuel</a:t>
            </a:r>
            <a:r>
              <a:rPr lang="pt-BR" sz="4400" dirty="0">
                <a:solidFill>
                  <a:schemeClr val="accent4">
                    <a:lumMod val="75000"/>
                  </a:schemeClr>
                </a:solidFill>
                <a:latin typeface="OCR A Extended" panose="02010509020102010303" pitchFamily="50" charset="0"/>
              </a:rPr>
              <a:t> (1959)</a:t>
            </a:r>
            <a:endParaRPr lang="pt-BR" dirty="0">
              <a:solidFill>
                <a:schemeClr val="accent4">
                  <a:lumMod val="75000"/>
                </a:schemeClr>
              </a:solidFill>
              <a:latin typeface="OCR A Extended" panose="02010509020102010303" pitchFamily="50" charset="0"/>
            </a:endParaRPr>
          </a:p>
        </p:txBody>
      </p:sp>
      <p:pic>
        <p:nvPicPr>
          <p:cNvPr id="14" name="Imagem 13">
            <a:extLst>
              <a:ext uri="{FF2B5EF4-FFF2-40B4-BE49-F238E27FC236}">
                <a16:creationId xmlns:a16="http://schemas.microsoft.com/office/drawing/2014/main" id="{8E65DED8-F7D8-4E58-8E18-7C6E2F36A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803" y="4701467"/>
            <a:ext cx="2156533" cy="2156533"/>
          </a:xfrm>
          <a:prstGeom prst="rect">
            <a:avLst/>
          </a:prstGeom>
        </p:spPr>
      </p:pic>
      <p:sp>
        <p:nvSpPr>
          <p:cNvPr id="6" name="CaixaDeTexto 5">
            <a:extLst>
              <a:ext uri="{FF2B5EF4-FFF2-40B4-BE49-F238E27FC236}">
                <a16:creationId xmlns:a16="http://schemas.microsoft.com/office/drawing/2014/main" id="{FB98BAE3-42AB-4BB1-B6AB-E10E39B231C7}"/>
              </a:ext>
            </a:extLst>
          </p:cNvPr>
          <p:cNvSpPr txBox="1"/>
          <p:nvPr/>
        </p:nvSpPr>
        <p:spPr>
          <a:xfrm>
            <a:off x="679029" y="1413883"/>
            <a:ext cx="10503321" cy="1015663"/>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de Máquina é o campo de estudo que permite o aprendizado à computadores sem que estes sejam explicitamente programados.”</a:t>
            </a:r>
            <a:endParaRPr lang="pt-BR" sz="9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7D372560-83BC-4147-9FD4-FE4DFDF9FEC5}"/>
              </a:ext>
            </a:extLst>
          </p:cNvPr>
          <p:cNvSpPr txBox="1"/>
          <p:nvPr/>
        </p:nvSpPr>
        <p:spPr>
          <a:xfrm>
            <a:off x="679029" y="2659559"/>
            <a:ext cx="7255296"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Tom </a:t>
            </a:r>
            <a:r>
              <a:rPr lang="pt-BR" sz="4400" dirty="0" err="1">
                <a:solidFill>
                  <a:schemeClr val="accent4">
                    <a:lumMod val="75000"/>
                  </a:schemeClr>
                </a:solidFill>
                <a:latin typeface="OCR A Extended" panose="02010509020102010303" pitchFamily="50" charset="0"/>
              </a:rPr>
              <a:t>Mitchel</a:t>
            </a:r>
            <a:r>
              <a:rPr lang="pt-BR" sz="4400" dirty="0">
                <a:solidFill>
                  <a:schemeClr val="accent4">
                    <a:lumMod val="75000"/>
                  </a:schemeClr>
                </a:solidFill>
                <a:latin typeface="OCR A Extended" panose="02010509020102010303" pitchFamily="50" charset="0"/>
              </a:rPr>
              <a:t> (1977)</a:t>
            </a:r>
            <a:endParaRPr lang="pt-BR" dirty="0">
              <a:solidFill>
                <a:schemeClr val="accent4">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94ED78A6-B4C0-4B7B-B105-7971BD929DCF}"/>
              </a:ext>
            </a:extLst>
          </p:cNvPr>
          <p:cNvSpPr txBox="1"/>
          <p:nvPr/>
        </p:nvSpPr>
        <p:spPr>
          <a:xfrm>
            <a:off x="679029" y="3659013"/>
            <a:ext cx="10503321" cy="1015663"/>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“É dito que um programa de computador aprende com a experiência E a respeito de uma tarefa T e com uma performance P, se sua performance em T, medida por P, melhora através da experiência E”.</a:t>
            </a:r>
          </a:p>
        </p:txBody>
      </p:sp>
      <p:pic>
        <p:nvPicPr>
          <p:cNvPr id="10" name="Imagem 9">
            <a:extLst>
              <a:ext uri="{FF2B5EF4-FFF2-40B4-BE49-F238E27FC236}">
                <a16:creationId xmlns:a16="http://schemas.microsoft.com/office/drawing/2014/main" id="{B800985F-F279-45C6-8B34-DD498F2CB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187" y="4904689"/>
            <a:ext cx="1578383" cy="1578383"/>
          </a:xfrm>
          <a:prstGeom prst="rect">
            <a:avLst/>
          </a:prstGeom>
        </p:spPr>
      </p:pic>
    </p:spTree>
    <p:extLst>
      <p:ext uri="{BB962C8B-B14F-4D97-AF65-F5344CB8AC3E}">
        <p14:creationId xmlns:p14="http://schemas.microsoft.com/office/powerpoint/2010/main" val="1530095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Overfitting</a:t>
            </a:r>
            <a:r>
              <a:rPr lang="pt-BR" sz="4400" dirty="0">
                <a:solidFill>
                  <a:schemeClr val="accent4">
                    <a:lumMod val="75000"/>
                  </a:schemeClr>
                </a:solidFill>
                <a:latin typeface="OCR A Extended" panose="02010509020102010303" pitchFamily="50" charset="0"/>
              </a:rPr>
              <a:t> e </a:t>
            </a:r>
            <a:r>
              <a:rPr lang="pt-BR" sz="4400" dirty="0" err="1">
                <a:solidFill>
                  <a:schemeClr val="accent4">
                    <a:lumMod val="75000"/>
                  </a:schemeClr>
                </a:solidFill>
                <a:latin typeface="OCR A Extended" panose="02010509020102010303" pitchFamily="50" charset="0"/>
              </a:rPr>
              <a:t>Underfitting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3" name="Imagem 2">
            <a:extLst>
              <a:ext uri="{FF2B5EF4-FFF2-40B4-BE49-F238E27FC236}">
                <a16:creationId xmlns:a16="http://schemas.microsoft.com/office/drawing/2014/main" id="{72455427-A539-487F-A893-AAEE0BE86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356" y="2482091"/>
            <a:ext cx="9849994" cy="2801092"/>
          </a:xfrm>
          <a:prstGeom prst="rect">
            <a:avLst/>
          </a:prstGeom>
        </p:spPr>
      </p:pic>
    </p:spTree>
    <p:extLst>
      <p:ext uri="{BB962C8B-B14F-4D97-AF65-F5344CB8AC3E}">
        <p14:creationId xmlns:p14="http://schemas.microsoft.com/office/powerpoint/2010/main" val="2175297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Overfitting</a:t>
            </a:r>
            <a:r>
              <a:rPr lang="pt-BR" sz="4400" dirty="0">
                <a:solidFill>
                  <a:schemeClr val="accent4">
                    <a:lumMod val="75000"/>
                  </a:schemeClr>
                </a:solidFill>
                <a:latin typeface="OCR A Extended" panose="02010509020102010303" pitchFamily="50" charset="0"/>
              </a:rPr>
              <a:t> e </a:t>
            </a:r>
            <a:r>
              <a:rPr lang="pt-BR" sz="4400" dirty="0" err="1">
                <a:solidFill>
                  <a:schemeClr val="accent4">
                    <a:lumMod val="75000"/>
                  </a:schemeClr>
                </a:solidFill>
                <a:latin typeface="OCR A Extended" panose="02010509020102010303" pitchFamily="50" charset="0"/>
              </a:rPr>
              <a:t>Underfitting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2" name="Imagem 1">
            <a:extLst>
              <a:ext uri="{FF2B5EF4-FFF2-40B4-BE49-F238E27FC236}">
                <a16:creationId xmlns:a16="http://schemas.microsoft.com/office/drawing/2014/main" id="{E1C1E384-AD16-42F5-A7DD-2D2F0FCB990E}"/>
              </a:ext>
            </a:extLst>
          </p:cNvPr>
          <p:cNvPicPr>
            <a:picLocks noChangeAspect="1"/>
          </p:cNvPicPr>
          <p:nvPr/>
        </p:nvPicPr>
        <p:blipFill>
          <a:blip r:embed="rId3"/>
          <a:stretch>
            <a:fillRect/>
          </a:stretch>
        </p:blipFill>
        <p:spPr>
          <a:xfrm>
            <a:off x="1193094" y="2098268"/>
            <a:ext cx="4636429" cy="3344852"/>
          </a:xfrm>
          <a:prstGeom prst="rect">
            <a:avLst/>
          </a:prstGeom>
        </p:spPr>
      </p:pic>
      <p:pic>
        <p:nvPicPr>
          <p:cNvPr id="5" name="Imagem 4">
            <a:extLst>
              <a:ext uri="{FF2B5EF4-FFF2-40B4-BE49-F238E27FC236}">
                <a16:creationId xmlns:a16="http://schemas.microsoft.com/office/drawing/2014/main" id="{BD5FD03F-7A6D-43B8-ACBB-5279651E2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600" y="2009422"/>
            <a:ext cx="3818999" cy="3818999"/>
          </a:xfrm>
          <a:prstGeom prst="rect">
            <a:avLst/>
          </a:prstGeom>
        </p:spPr>
      </p:pic>
    </p:spTree>
    <p:extLst>
      <p:ext uri="{BB962C8B-B14F-4D97-AF65-F5344CB8AC3E}">
        <p14:creationId xmlns:p14="http://schemas.microsoft.com/office/powerpoint/2010/main" val="3390347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2">
                    <a:lumMod val="25000"/>
                  </a:schemeClr>
                </a:solidFill>
                <a:latin typeface="OCR A Extended" panose="02010509020102010303" pitchFamily="50" charset="0"/>
              </a:rPr>
              <a:t>Formas de se aplicar modelos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2">
                    <a:lumMod val="25000"/>
                  </a:schemeClr>
                </a:solidFill>
                <a:latin typeface="OCR A Extended" panose="02010509020102010303" pitchFamily="50" charset="0"/>
              </a:rPr>
              <a:t>Batch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Online</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2">
                    <a:lumMod val="25000"/>
                  </a:schemeClr>
                </a:solidFill>
                <a:latin typeface="OCR A Extended" panose="02010509020102010303" pitchFamily="50" charset="0"/>
              </a:rPr>
              <a:t>Instance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a:t>
            </a:r>
            <a:r>
              <a:rPr lang="pt-BR" sz="3200" dirty="0" err="1">
                <a:solidFill>
                  <a:schemeClr val="bg2">
                    <a:lumMod val="25000"/>
                  </a:schemeClr>
                </a:solidFill>
                <a:latin typeface="OCR A Extended" panose="02010509020102010303" pitchFamily="50" charset="0"/>
              </a:rPr>
              <a:t>Model-based</a:t>
            </a:r>
            <a:endParaRPr lang="pt-BR" sz="3200" dirty="0">
              <a:solidFill>
                <a:schemeClr val="bg2">
                  <a:lumMod val="2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334272"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2">
                    <a:lumMod val="25000"/>
                  </a:schemeClr>
                </a:solidFill>
                <a:latin typeface="OCR A Extended" panose="02010509020102010303" pitchFamily="50" charset="0"/>
              </a:rPr>
              <a:t>Principais desafios de um modelo de ML</a:t>
            </a:r>
            <a:endParaRPr lang="pt-BR" sz="1100" dirty="0">
              <a:solidFill>
                <a:schemeClr val="bg2">
                  <a:lumMod val="2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1">
                    <a:lumMod val="75000"/>
                  </a:schemeClr>
                </a:solidFill>
                <a:latin typeface="OCR A Extended" panose="02010509020102010303" pitchFamily="50" charset="0"/>
              </a:rPr>
              <a:t>Exercícios</a:t>
            </a: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2">
                    <a:lumMod val="25000"/>
                  </a:schemeClr>
                </a:solidFill>
                <a:latin typeface="OCR A Extended" panose="02010509020102010303" pitchFamily="50" charset="0"/>
              </a:rPr>
              <a:t>Quantidade insuficiente de dados</a:t>
            </a:r>
            <a:endParaRPr lang="pt-BR" sz="1100" dirty="0">
              <a:solidFill>
                <a:schemeClr val="bg2">
                  <a:lumMod val="2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2">
                    <a:lumMod val="25000"/>
                  </a:schemeClr>
                </a:solidFill>
                <a:latin typeface="OCR A Extended" panose="02010509020102010303" pitchFamily="50" charset="0"/>
              </a:rPr>
              <a:t>Dados não representativos</a:t>
            </a:r>
            <a:endParaRPr lang="pt-BR" sz="1100" dirty="0">
              <a:solidFill>
                <a:schemeClr val="bg2">
                  <a:lumMod val="2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2">
                    <a:lumMod val="25000"/>
                  </a:schemeClr>
                </a:solidFill>
                <a:latin typeface="OCR A Extended" panose="02010509020102010303" pitchFamily="50" charset="0"/>
              </a:rPr>
              <a:t>Qualidade e </a:t>
            </a:r>
            <a:r>
              <a:rPr lang="pt-BR" sz="3200" dirty="0" err="1">
                <a:solidFill>
                  <a:schemeClr val="bg2">
                    <a:lumMod val="25000"/>
                  </a:schemeClr>
                </a:solidFill>
                <a:latin typeface="OCR A Extended" panose="02010509020102010303" pitchFamily="50" charset="0"/>
              </a:rPr>
              <a:t>features</a:t>
            </a:r>
            <a:r>
              <a:rPr lang="pt-BR" sz="3200" dirty="0">
                <a:solidFill>
                  <a:schemeClr val="bg2">
                    <a:lumMod val="25000"/>
                  </a:schemeClr>
                </a:solidFill>
                <a:latin typeface="OCR A Extended" panose="02010509020102010303" pitchFamily="50" charset="0"/>
              </a:rPr>
              <a:t> irrelevantes</a:t>
            </a:r>
            <a:endParaRPr lang="pt-BR" sz="1100" dirty="0">
              <a:solidFill>
                <a:schemeClr val="bg2">
                  <a:lumMod val="2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2">
                    <a:lumMod val="25000"/>
                  </a:schemeClr>
                </a:solidFill>
                <a:latin typeface="OCR A Extended" panose="02010509020102010303" pitchFamily="50" charset="0"/>
              </a:rPr>
              <a:t>Overfitting e </a:t>
            </a:r>
            <a:r>
              <a:rPr lang="pt-BR" sz="3200" dirty="0" err="1">
                <a:solidFill>
                  <a:schemeClr val="bg2">
                    <a:lumMod val="25000"/>
                  </a:schemeClr>
                </a:solidFill>
                <a:latin typeface="OCR A Extended" panose="02010509020102010303" pitchFamily="50" charset="0"/>
              </a:rPr>
              <a:t>Underfitting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280107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621736" y="2659558"/>
            <a:ext cx="10948528"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ML = Schwarzenegger?</a:t>
            </a:r>
            <a:endParaRPr lang="pt-BR" dirty="0">
              <a:solidFill>
                <a:schemeClr val="accent4">
                  <a:lumMod val="75000"/>
                </a:schemeClr>
              </a:solidFill>
              <a:latin typeface="OCR A Extended" panose="02010509020102010303" pitchFamily="50" charset="0"/>
            </a:endParaRPr>
          </a:p>
        </p:txBody>
      </p:sp>
      <p:pic>
        <p:nvPicPr>
          <p:cNvPr id="9" name="Imagem 8">
            <a:extLst>
              <a:ext uri="{FF2B5EF4-FFF2-40B4-BE49-F238E27FC236}">
                <a16:creationId xmlns:a16="http://schemas.microsoft.com/office/drawing/2014/main" id="{9E94340E-64A9-4437-922F-BF69D65CA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208" y="-272346"/>
            <a:ext cx="4164014" cy="7402691"/>
          </a:xfrm>
          <a:prstGeom prst="rect">
            <a:avLst/>
          </a:prstGeom>
        </p:spPr>
      </p:pic>
    </p:spTree>
    <p:extLst>
      <p:ext uri="{BB962C8B-B14F-4D97-AF65-F5344CB8AC3E}">
        <p14:creationId xmlns:p14="http://schemas.microsoft.com/office/powerpoint/2010/main" val="11506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679028" y="537803"/>
            <a:ext cx="10948528"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Não é o fim do mundo!</a:t>
            </a:r>
            <a:endParaRPr lang="pt-BR" dirty="0">
              <a:solidFill>
                <a:schemeClr val="accent4">
                  <a:lumMod val="75000"/>
                </a:schemeClr>
              </a:solidFill>
              <a:latin typeface="OCR A Extended" panose="02010509020102010303" pitchFamily="50" charset="0"/>
            </a:endParaRPr>
          </a:p>
        </p:txBody>
      </p:sp>
      <p:pic>
        <p:nvPicPr>
          <p:cNvPr id="4" name="Imagem 3">
            <a:extLst>
              <a:ext uri="{FF2B5EF4-FFF2-40B4-BE49-F238E27FC236}">
                <a16:creationId xmlns:a16="http://schemas.microsoft.com/office/drawing/2014/main" id="{58CE6532-000E-47A6-B60D-D8E1DF5C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28" y="1684678"/>
            <a:ext cx="3501950" cy="4106521"/>
          </a:xfrm>
          <a:prstGeom prst="rect">
            <a:avLst/>
          </a:prstGeom>
        </p:spPr>
      </p:pic>
      <p:pic>
        <p:nvPicPr>
          <p:cNvPr id="6" name="Imagem 5">
            <a:extLst>
              <a:ext uri="{FF2B5EF4-FFF2-40B4-BE49-F238E27FC236}">
                <a16:creationId xmlns:a16="http://schemas.microsoft.com/office/drawing/2014/main" id="{B7EE1258-15CF-445C-808E-E691B7B9E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2311" y="1684679"/>
            <a:ext cx="6657714" cy="1744321"/>
          </a:xfrm>
          <a:prstGeom prst="rect">
            <a:avLst/>
          </a:prstGeom>
        </p:spPr>
      </p:pic>
      <p:pic>
        <p:nvPicPr>
          <p:cNvPr id="8" name="Imagem 7">
            <a:extLst>
              <a:ext uri="{FF2B5EF4-FFF2-40B4-BE49-F238E27FC236}">
                <a16:creationId xmlns:a16="http://schemas.microsoft.com/office/drawing/2014/main" id="{7C2C268F-640D-442C-A3BE-E5C32E833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883" y="3429000"/>
            <a:ext cx="5143500" cy="3086100"/>
          </a:xfrm>
          <a:prstGeom prst="rect">
            <a:avLst/>
          </a:prstGeom>
        </p:spPr>
      </p:pic>
      <p:pic>
        <p:nvPicPr>
          <p:cNvPr id="11" name="Imagem 10">
            <a:extLst>
              <a:ext uri="{FF2B5EF4-FFF2-40B4-BE49-F238E27FC236}">
                <a16:creationId xmlns:a16="http://schemas.microsoft.com/office/drawing/2014/main" id="{B4A56506-47AF-4E8E-BCEF-DF82EE41F1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51830" y="2040447"/>
            <a:ext cx="3045844" cy="3045844"/>
          </a:xfrm>
          <a:prstGeom prst="rect">
            <a:avLst/>
          </a:prstGeom>
        </p:spPr>
      </p:pic>
    </p:spTree>
    <p:extLst>
      <p:ext uri="{BB962C8B-B14F-4D97-AF65-F5344CB8AC3E}">
        <p14:creationId xmlns:p14="http://schemas.microsoft.com/office/powerpoint/2010/main" val="2293388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497324"/>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1" y="1373983"/>
            <a:ext cx="10552359" cy="707886"/>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Imagine um modelo que seja capaz de identificar e classificar automaticamente e-mails entre Spam e Não-Spam. O que </a:t>
            </a:r>
            <a:r>
              <a:rPr lang="pt-BR" sz="2000" dirty="0" err="1">
                <a:solidFill>
                  <a:schemeClr val="bg1">
                    <a:lumMod val="75000"/>
                  </a:schemeClr>
                </a:solidFill>
                <a:latin typeface="OCR A Extended" panose="02010509020102010303" pitchFamily="50" charset="0"/>
              </a:rPr>
              <a:t>Mitchel</a:t>
            </a:r>
            <a:r>
              <a:rPr lang="pt-BR" sz="2000" dirty="0">
                <a:solidFill>
                  <a:schemeClr val="bg1">
                    <a:lumMod val="75000"/>
                  </a:schemeClr>
                </a:solidFill>
                <a:latin typeface="OCR A Extended" panose="02010509020102010303" pitchFamily="50" charset="0"/>
              </a:rPr>
              <a:t> diria?</a:t>
            </a:r>
            <a:endParaRPr lang="pt-BR" sz="6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609D41D4-32FB-4E81-B159-E6816F595CDD}"/>
              </a:ext>
            </a:extLst>
          </p:cNvPr>
          <p:cNvSpPr txBox="1"/>
          <p:nvPr/>
        </p:nvSpPr>
        <p:spPr>
          <a:xfrm>
            <a:off x="5281083" y="2795512"/>
            <a:ext cx="6562725" cy="2185214"/>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T</a:t>
            </a:r>
            <a:r>
              <a:rPr lang="pt-BR" sz="2000" dirty="0">
                <a:solidFill>
                  <a:schemeClr val="bg1">
                    <a:lumMod val="75000"/>
                  </a:schemeClr>
                </a:solidFill>
                <a:latin typeface="OCR A Extended" panose="02010509020102010303" pitchFamily="50" charset="0"/>
              </a:rPr>
              <a:t> = ?</a:t>
            </a:r>
          </a:p>
          <a:p>
            <a:endParaRPr lang="pt-BR" sz="2000" dirty="0">
              <a:solidFill>
                <a:schemeClr val="bg1">
                  <a:lumMod val="75000"/>
                </a:schemeClr>
              </a:solidFill>
              <a:latin typeface="OCR A Extended" panose="02010509020102010303" pitchFamily="50" charset="0"/>
            </a:endParaRPr>
          </a:p>
          <a:p>
            <a:r>
              <a:rPr lang="pt-BR" sz="3200" dirty="0">
                <a:solidFill>
                  <a:schemeClr val="accent4">
                    <a:lumMod val="75000"/>
                  </a:schemeClr>
                </a:solidFill>
                <a:latin typeface="OCR A Extended" panose="02010509020102010303" pitchFamily="50" charset="0"/>
              </a:rPr>
              <a:t>E</a:t>
            </a:r>
            <a:r>
              <a:rPr lang="pt-BR" sz="2000" dirty="0">
                <a:solidFill>
                  <a:schemeClr val="bg1">
                    <a:lumMod val="75000"/>
                  </a:schemeClr>
                </a:solidFill>
                <a:latin typeface="OCR A Extended" panose="02010509020102010303" pitchFamily="50" charset="0"/>
              </a:rPr>
              <a:t> = ?</a:t>
            </a:r>
          </a:p>
          <a:p>
            <a:r>
              <a:rPr lang="pt-BR" sz="2000" dirty="0">
                <a:solidFill>
                  <a:schemeClr val="bg1">
                    <a:lumMod val="75000"/>
                  </a:schemeClr>
                </a:solidFill>
                <a:latin typeface="OCR A Extended" panose="02010509020102010303" pitchFamily="50" charset="0"/>
              </a:rPr>
              <a:t> </a:t>
            </a:r>
          </a:p>
          <a:p>
            <a:r>
              <a:rPr lang="pt-BR" sz="3200" dirty="0">
                <a:solidFill>
                  <a:schemeClr val="accent4">
                    <a:lumMod val="75000"/>
                  </a:schemeClr>
                </a:solidFill>
                <a:latin typeface="OCR A Extended" panose="02010509020102010303" pitchFamily="50" charset="0"/>
              </a:rPr>
              <a:t>P</a:t>
            </a:r>
            <a:r>
              <a:rPr lang="pt-BR" sz="2000" dirty="0">
                <a:solidFill>
                  <a:schemeClr val="bg1">
                    <a:lumMod val="75000"/>
                  </a:schemeClr>
                </a:solidFill>
                <a:latin typeface="OCR A Extended" panose="02010509020102010303" pitchFamily="50" charset="0"/>
              </a:rPr>
              <a:t> = ?</a:t>
            </a:r>
            <a:endParaRPr lang="pt-BR" sz="900"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96EBBC2B-DD97-4078-940C-EC22EA7BB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25" y="2457510"/>
            <a:ext cx="3133725" cy="3133725"/>
          </a:xfrm>
          <a:prstGeom prst="rect">
            <a:avLst/>
          </a:prstGeom>
        </p:spPr>
      </p:pic>
    </p:spTree>
    <p:extLst>
      <p:ext uri="{BB962C8B-B14F-4D97-AF65-F5344CB8AC3E}">
        <p14:creationId xmlns:p14="http://schemas.microsoft.com/office/powerpoint/2010/main" val="34047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497324"/>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887201" y="1303368"/>
            <a:ext cx="10417598" cy="1015663"/>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“É dito que um programa de computador aprende com a experiência E a respeito de uma tarefa T e com uma performance P, se sua performance em T, medida por P, melhora através da experiência E”.</a:t>
            </a:r>
          </a:p>
        </p:txBody>
      </p:sp>
      <p:sp>
        <p:nvSpPr>
          <p:cNvPr id="18" name="CaixaDeTexto 17">
            <a:extLst>
              <a:ext uri="{FF2B5EF4-FFF2-40B4-BE49-F238E27FC236}">
                <a16:creationId xmlns:a16="http://schemas.microsoft.com/office/drawing/2014/main" id="{609D41D4-32FB-4E81-B159-E6816F595CDD}"/>
              </a:ext>
            </a:extLst>
          </p:cNvPr>
          <p:cNvSpPr txBox="1"/>
          <p:nvPr/>
        </p:nvSpPr>
        <p:spPr>
          <a:xfrm>
            <a:off x="5281081" y="3502497"/>
            <a:ext cx="6562725" cy="892552"/>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E</a:t>
            </a:r>
            <a:r>
              <a:rPr lang="pt-BR" sz="2000" dirty="0">
                <a:solidFill>
                  <a:schemeClr val="bg1">
                    <a:lumMod val="75000"/>
                  </a:schemeClr>
                </a:solidFill>
                <a:latin typeface="OCR A Extended" panose="02010509020102010303" pitchFamily="50" charset="0"/>
              </a:rPr>
              <a:t> = Observação na classificação de e-mails entre Spam e Não-Spam.</a:t>
            </a:r>
          </a:p>
        </p:txBody>
      </p:sp>
      <p:pic>
        <p:nvPicPr>
          <p:cNvPr id="3" name="Imagem 2">
            <a:extLst>
              <a:ext uri="{FF2B5EF4-FFF2-40B4-BE49-F238E27FC236}">
                <a16:creationId xmlns:a16="http://schemas.microsoft.com/office/drawing/2014/main" id="{96EBBC2B-DD97-4078-940C-EC22EA7BB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25" y="2457510"/>
            <a:ext cx="3133725" cy="3133725"/>
          </a:xfrm>
          <a:prstGeom prst="rect">
            <a:avLst/>
          </a:prstGeom>
        </p:spPr>
      </p:pic>
      <p:sp>
        <p:nvSpPr>
          <p:cNvPr id="6" name="CaixaDeTexto 5">
            <a:extLst>
              <a:ext uri="{FF2B5EF4-FFF2-40B4-BE49-F238E27FC236}">
                <a16:creationId xmlns:a16="http://schemas.microsoft.com/office/drawing/2014/main" id="{FFC2D574-2C74-49D1-AA76-6D7D682FF7DC}"/>
              </a:ext>
            </a:extLst>
          </p:cNvPr>
          <p:cNvSpPr txBox="1"/>
          <p:nvPr/>
        </p:nvSpPr>
        <p:spPr>
          <a:xfrm>
            <a:off x="5281080" y="2788418"/>
            <a:ext cx="6562725"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T</a:t>
            </a:r>
            <a:r>
              <a:rPr lang="pt-BR" sz="2000" dirty="0">
                <a:solidFill>
                  <a:schemeClr val="bg1">
                    <a:lumMod val="75000"/>
                  </a:schemeClr>
                </a:solidFill>
                <a:latin typeface="OCR A Extended" panose="02010509020102010303" pitchFamily="50" charset="0"/>
              </a:rPr>
              <a:t> = Tarefa de classificação de e-mails.</a:t>
            </a:r>
          </a:p>
        </p:txBody>
      </p:sp>
      <p:sp>
        <p:nvSpPr>
          <p:cNvPr id="7" name="CaixaDeTexto 6">
            <a:extLst>
              <a:ext uri="{FF2B5EF4-FFF2-40B4-BE49-F238E27FC236}">
                <a16:creationId xmlns:a16="http://schemas.microsoft.com/office/drawing/2014/main" id="{64C7ED43-F986-4F30-866F-C5DF162A754F}"/>
              </a:ext>
            </a:extLst>
          </p:cNvPr>
          <p:cNvSpPr txBox="1"/>
          <p:nvPr/>
        </p:nvSpPr>
        <p:spPr>
          <a:xfrm>
            <a:off x="5281082" y="4591465"/>
            <a:ext cx="6562725" cy="892552"/>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P</a:t>
            </a:r>
            <a:r>
              <a:rPr lang="pt-BR" sz="2000" dirty="0">
                <a:solidFill>
                  <a:schemeClr val="bg1">
                    <a:lumMod val="75000"/>
                  </a:schemeClr>
                </a:solidFill>
                <a:latin typeface="OCR A Extended" panose="02010509020102010303" pitchFamily="50" charset="0"/>
              </a:rPr>
              <a:t> = Número ou fração de e-mails classificados corretamente.</a:t>
            </a:r>
            <a:endParaRPr lang="pt-BR" sz="9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49044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P spid="7"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2262</TotalTime>
  <Words>1713</Words>
  <Application>Microsoft Office PowerPoint</Application>
  <PresentationFormat>Widescreen</PresentationFormat>
  <Paragraphs>337</Paragraphs>
  <Slides>52</Slides>
  <Notes>41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52</vt:i4>
      </vt:variant>
    </vt:vector>
  </HeadingPairs>
  <TitlesOfParts>
    <vt:vector size="58" baseType="lpstr">
      <vt:lpstr>Arial</vt:lpstr>
      <vt:lpstr>Calibri</vt:lpstr>
      <vt:lpstr>Calibri Light</vt:lpstr>
      <vt:lpstr>Cambria Math</vt:lpstr>
      <vt:lpstr>OCR A Extended</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thiagoPanini</dc:creator>
  <cp:lastModifiedBy>thiagoPanini</cp:lastModifiedBy>
  <cp:revision>83</cp:revision>
  <dcterms:created xsi:type="dcterms:W3CDTF">2018-11-09T17:52:16Z</dcterms:created>
  <dcterms:modified xsi:type="dcterms:W3CDTF">2018-11-19T22:02:58Z</dcterms:modified>
</cp:coreProperties>
</file>